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9144000"/>
  <p:notesSz cx="6858000" cy="9144000"/>
  <p:embeddedFontLst>
    <p:embeddedFont>
      <p:font typeface="Raleway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22" Type="http://schemas.openxmlformats.org/officeDocument/2006/relationships/slide" Target="slides/slide17.xml"/><Relationship Id="rId44" Type="http://schemas.openxmlformats.org/officeDocument/2006/relationships/font" Target="fonts/Raleway-boldItalic.fntdata"/><Relationship Id="rId21" Type="http://schemas.openxmlformats.org/officeDocument/2006/relationships/slide" Target="slides/slide16.xml"/><Relationship Id="rId43" Type="http://schemas.openxmlformats.org/officeDocument/2006/relationships/font" Target="fonts/Raleway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b932fa3b6_0_3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b932fa3b6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b932fa3b6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b932fa3b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5af1d4d5f_1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5af1d4d5f_1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5cd60aa06_1_1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5cd60aa0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5cd60aa06_15_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5cd60aa06_15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5af1d4d5f_10_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5af1d4d5f_1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af1d4d5f_10_1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5af1d4d5f_1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5af1d4d5f_11_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5af1d4d5f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5dd714162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5dd7141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5cd60aa06_18_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5cd60aa06_18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b932fa3b6_0_64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b932fa3b6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b932fa3b6_0_5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b932fa3b6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5af1d4d5f_11_1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5af1d4d5f_1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5af1d4d5f_10_16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5af1d4d5f_1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5af1d4d5f_11_12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5af1d4d5f_1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5af1d4d5f_11_1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5af1d4d5f_1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af1d4d5f_11_2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af1d4d5f_1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5cd60aa06_18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5cd60aa06_18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b932fa3b6_0_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6b932fa3b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b932fa3b6_0_7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b932fa3b6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5af1d4d5f_11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5af1d4d5f_1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5af1d4d5f_11_2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5af1d4d5f_1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af1d4d5f_10_1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af1d4d5f_1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75af1d4d5f_11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75af1d4d5f_1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5af1d4d5f_11_2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75af1d4d5f_1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75af1d4d5f_11_2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75af1d4d5f_1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5af1d4d5f_11_2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5af1d4d5f_1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75cd60aa06_18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75cd60aa06_1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59a53936a_12_15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59a53936a_1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5cd60aa06_3_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5cd60aa06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5cd60aa06_3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5cd60aa06_3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5cd60aa06_3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5cd60aa06_3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5cd60aa06_3_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5cd60aa06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cd60aa06_3_12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cd60aa06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5cd60aa06_3_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5cd60aa06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hyperlink" Target="http://airussia.online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4.gif"/><Relationship Id="rId7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5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2.png"/><Relationship Id="rId4" Type="http://schemas.openxmlformats.org/officeDocument/2006/relationships/image" Target="../media/image54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26.png"/><Relationship Id="rId5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png"/><Relationship Id="rId4" Type="http://schemas.openxmlformats.org/officeDocument/2006/relationships/image" Target="../media/image33.gif"/><Relationship Id="rId5" Type="http://schemas.openxmlformats.org/officeDocument/2006/relationships/image" Target="../media/image16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emojipedia.org/heavy-check-mark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4.gif"/><Relationship Id="rId5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9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hyperlink" Target="https://emojipedia.org/heavy-check-mark/" TargetMode="External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mojipedia.org/heavy-check-mark/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900" y="781600"/>
            <a:ext cx="9188676" cy="60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0700" y="1034800"/>
            <a:ext cx="1868225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675" y="2457200"/>
            <a:ext cx="1868225" cy="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875" y="3170800"/>
            <a:ext cx="1868225" cy="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6525" y="3623900"/>
            <a:ext cx="1868225" cy="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4200" y="4210700"/>
            <a:ext cx="1868225" cy="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6525" y="4664033"/>
            <a:ext cx="1868225" cy="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0675" y="5427717"/>
            <a:ext cx="1868225" cy="54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2650" y="5813867"/>
            <a:ext cx="1868225" cy="546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875" y="6333892"/>
            <a:ext cx="1868225" cy="31706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0" y="0"/>
            <a:ext cx="4817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Деньги в ml в России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0775" y="5375900"/>
            <a:ext cx="369975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70775" y="839767"/>
            <a:ext cx="2038350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/>
        </p:nvSpPr>
        <p:spPr>
          <a:xfrm>
            <a:off x="196975" y="913883"/>
            <a:ext cx="98517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1A1A1A"/>
                </a:solidFill>
              </a:rPr>
              <a:t>Динамика роста выручки российских ai-компаний 2000-2017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267450" y="2159175"/>
            <a:ext cx="61983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500"/>
              </a:spcAft>
              <a:buNone/>
            </a:pPr>
            <a:r>
              <a:rPr lang="en-GB" sz="2400"/>
              <a:t>2019: р</a:t>
            </a:r>
            <a:r>
              <a:rPr lang="en-GB" sz="2400"/>
              <a:t>ост рынка на </a:t>
            </a:r>
            <a:r>
              <a:rPr lang="en-GB" sz="2400"/>
              <a:t>48,2%</a:t>
            </a:r>
            <a:r>
              <a:rPr lang="en-GB" sz="2400"/>
              <a:t> до $139,3 млн </a:t>
            </a:r>
            <a:endParaRPr sz="240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0450" y="913900"/>
            <a:ext cx="1868225" cy="9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9350" y="6157267"/>
            <a:ext cx="1868225" cy="54648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7750350" y="6393600"/>
            <a:ext cx="1784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u="sng">
                <a:solidFill>
                  <a:schemeClr val="hlink"/>
                </a:solidFill>
                <a:hlinkClick r:id="rId5"/>
              </a:rPr>
              <a:t>http://airussia.online/</a:t>
            </a:r>
            <a:r>
              <a:rPr lang="en-GB" sz="1000"/>
              <a:t> 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310200" y="3463875"/>
            <a:ext cx="5808000" cy="10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50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/>
        </p:nvSpPr>
        <p:spPr>
          <a:xfrm>
            <a:off x="0" y="0"/>
            <a:ext cx="2964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Типы обучения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p22"/>
          <p:cNvSpPr/>
          <p:nvPr/>
        </p:nvSpPr>
        <p:spPr>
          <a:xfrm>
            <a:off x="3587979" y="90467"/>
            <a:ext cx="1903800" cy="96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Обучение</a:t>
            </a:r>
            <a:r>
              <a:rPr lang="en-GB"/>
              <a:t> </a:t>
            </a: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3413625" y="2006467"/>
            <a:ext cx="2253900" cy="963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С </a:t>
            </a:r>
            <a:r>
              <a:rPr lang="en-GB" sz="1800"/>
              <a:t>учителем</a:t>
            </a:r>
            <a:r>
              <a:rPr lang="en-GB" sz="1800"/>
              <a:t> </a:t>
            </a: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262050" y="2006467"/>
            <a:ext cx="2253900" cy="9639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Без</a:t>
            </a:r>
            <a:r>
              <a:rPr lang="en-GB" sz="1800">
                <a:solidFill>
                  <a:schemeClr val="dk1"/>
                </a:solidFill>
              </a:rPr>
              <a:t> учителя</a:t>
            </a:r>
            <a:endParaRPr sz="1800"/>
          </a:p>
        </p:txBody>
      </p:sp>
      <p:sp>
        <p:nvSpPr>
          <p:cNvPr id="182" name="Google Shape;182;p22"/>
          <p:cNvSpPr/>
          <p:nvPr/>
        </p:nvSpPr>
        <p:spPr>
          <a:xfrm>
            <a:off x="6730725" y="2006467"/>
            <a:ext cx="2139300" cy="9639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С подкреплением</a:t>
            </a:r>
            <a:r>
              <a:rPr lang="en-GB" sz="1800"/>
              <a:t> </a:t>
            </a:r>
            <a:endParaRPr sz="1800"/>
          </a:p>
        </p:txBody>
      </p:sp>
      <p:cxnSp>
        <p:nvCxnSpPr>
          <p:cNvPr id="183" name="Google Shape;183;p22"/>
          <p:cNvCxnSpPr>
            <a:stCxn id="179" idx="2"/>
            <a:endCxn id="181" idx="0"/>
          </p:cNvCxnSpPr>
          <p:nvPr/>
        </p:nvCxnSpPr>
        <p:spPr>
          <a:xfrm rot="5400000">
            <a:off x="2488329" y="-44983"/>
            <a:ext cx="952200" cy="3150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2"/>
          <p:cNvCxnSpPr>
            <a:stCxn id="179" idx="2"/>
            <a:endCxn id="182" idx="0"/>
          </p:cNvCxnSpPr>
          <p:nvPr/>
        </p:nvCxnSpPr>
        <p:spPr>
          <a:xfrm flipH="1" rot="-5400000">
            <a:off x="5693979" y="-99733"/>
            <a:ext cx="952200" cy="3260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2"/>
          <p:cNvCxnSpPr>
            <a:stCxn id="179" idx="2"/>
            <a:endCxn id="180" idx="0"/>
          </p:cNvCxnSpPr>
          <p:nvPr/>
        </p:nvCxnSpPr>
        <p:spPr>
          <a:xfrm flipH="1" rot="-5400000">
            <a:off x="4064079" y="1530167"/>
            <a:ext cx="9522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12713" l="13059" r="11009" t="13800"/>
          <a:stretch/>
        </p:blipFill>
        <p:spPr>
          <a:xfrm>
            <a:off x="3064300" y="4417251"/>
            <a:ext cx="1660100" cy="21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/>
          <p:nvPr/>
        </p:nvSpPr>
        <p:spPr>
          <a:xfrm>
            <a:off x="4648200" y="3625500"/>
            <a:ext cx="1350900" cy="655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регрессия</a:t>
            </a:r>
            <a:endParaRPr sz="1200"/>
          </a:p>
        </p:txBody>
      </p:sp>
      <p:sp>
        <p:nvSpPr>
          <p:cNvPr id="188" name="Google Shape;188;p22"/>
          <p:cNvSpPr/>
          <p:nvPr/>
        </p:nvSpPr>
        <p:spPr>
          <a:xfrm>
            <a:off x="3239100" y="3625500"/>
            <a:ext cx="1300800" cy="655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классификация</a:t>
            </a:r>
            <a:endParaRPr sz="1200"/>
          </a:p>
        </p:txBody>
      </p:sp>
      <p:cxnSp>
        <p:nvCxnSpPr>
          <p:cNvPr id="189" name="Google Shape;189;p22"/>
          <p:cNvCxnSpPr>
            <a:stCxn id="180" idx="2"/>
            <a:endCxn id="188" idx="0"/>
          </p:cNvCxnSpPr>
          <p:nvPr/>
        </p:nvCxnSpPr>
        <p:spPr>
          <a:xfrm rot="5400000">
            <a:off x="3887475" y="2972467"/>
            <a:ext cx="655200" cy="6510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2"/>
          <p:cNvCxnSpPr>
            <a:stCxn id="180" idx="2"/>
            <a:endCxn id="187" idx="0"/>
          </p:cNvCxnSpPr>
          <p:nvPr/>
        </p:nvCxnSpPr>
        <p:spPr>
          <a:xfrm flipH="1" rot="-5400000">
            <a:off x="4604475" y="2906467"/>
            <a:ext cx="655200" cy="7830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2"/>
          <p:cNvSpPr/>
          <p:nvPr/>
        </p:nvSpPr>
        <p:spPr>
          <a:xfrm>
            <a:off x="1614300" y="3625500"/>
            <a:ext cx="1300800" cy="655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по</a:t>
            </a:r>
            <a:r>
              <a:rPr lang="en-GB" sz="1200"/>
              <a:t>нижение размерности</a:t>
            </a:r>
            <a:endParaRPr sz="1200"/>
          </a:p>
        </p:txBody>
      </p:sp>
      <p:sp>
        <p:nvSpPr>
          <p:cNvPr id="192" name="Google Shape;192;p22"/>
          <p:cNvSpPr/>
          <p:nvPr/>
        </p:nvSpPr>
        <p:spPr>
          <a:xfrm>
            <a:off x="230950" y="3625500"/>
            <a:ext cx="1238700" cy="6552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кластеризация</a:t>
            </a:r>
            <a:endParaRPr sz="1200"/>
          </a:p>
        </p:txBody>
      </p:sp>
      <p:cxnSp>
        <p:nvCxnSpPr>
          <p:cNvPr id="193" name="Google Shape;193;p22"/>
          <p:cNvCxnSpPr>
            <a:stCxn id="181" idx="2"/>
            <a:endCxn id="192" idx="0"/>
          </p:cNvCxnSpPr>
          <p:nvPr/>
        </p:nvCxnSpPr>
        <p:spPr>
          <a:xfrm rot="5400000">
            <a:off x="792000" y="3028567"/>
            <a:ext cx="655200" cy="5388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2"/>
          <p:cNvCxnSpPr>
            <a:stCxn id="181" idx="2"/>
            <a:endCxn id="191" idx="0"/>
          </p:cNvCxnSpPr>
          <p:nvPr/>
        </p:nvCxnSpPr>
        <p:spPr>
          <a:xfrm flipH="1" rot="-5400000">
            <a:off x="1499250" y="2860117"/>
            <a:ext cx="655200" cy="8757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5" name="Google Shape;195;p22"/>
          <p:cNvPicPr preferRelativeResize="0"/>
          <p:nvPr/>
        </p:nvPicPr>
        <p:blipFill rotWithShape="1">
          <a:blip r:embed="rId4">
            <a:alphaModFix/>
          </a:blip>
          <a:srcRect b="20259" l="8707" r="54489" t="16049"/>
          <a:stretch/>
        </p:blipFill>
        <p:spPr>
          <a:xfrm>
            <a:off x="180025" y="4726025"/>
            <a:ext cx="1350900" cy="14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5">
            <a:alphaModFix/>
          </a:blip>
          <a:srcRect b="18467" l="15086" r="12695" t="11553"/>
          <a:stretch/>
        </p:blipFill>
        <p:spPr>
          <a:xfrm rot="5400000">
            <a:off x="1266788" y="4843713"/>
            <a:ext cx="1995801" cy="128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0006" y="3150525"/>
            <a:ext cx="2430169" cy="193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7">
            <a:alphaModFix/>
          </a:blip>
          <a:srcRect b="12306" l="23966" r="10925" t="22440"/>
          <a:stretch/>
        </p:blipFill>
        <p:spPr>
          <a:xfrm>
            <a:off x="4724400" y="4651675"/>
            <a:ext cx="1590800" cy="15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 txBox="1"/>
          <p:nvPr/>
        </p:nvSpPr>
        <p:spPr>
          <a:xfrm>
            <a:off x="0" y="0"/>
            <a:ext cx="6284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Регрессия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0" y="1723400"/>
            <a:ext cx="44406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Прогноз стоимости ценных бумаг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Анализ финансовых показателей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Ключевые точки на изображении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Медицинские диагнозы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Предсказываем все, что можно выразить в числах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GB" sz="1800"/>
              <a:t>Степень красоты по фото</a:t>
            </a:r>
            <a:endParaRPr sz="1800"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GB" sz="1800"/>
              <a:t>Степень износа детали в станке</a:t>
            </a:r>
            <a:endParaRPr sz="1800"/>
          </a:p>
        </p:txBody>
      </p:sp>
      <p:pic>
        <p:nvPicPr>
          <p:cNvPr id="205" name="Google Shape;205;p23"/>
          <p:cNvPicPr preferRelativeResize="0"/>
          <p:nvPr/>
        </p:nvPicPr>
        <p:blipFill rotWithShape="1">
          <a:blip r:embed="rId3">
            <a:alphaModFix/>
          </a:blip>
          <a:srcRect b="0" l="13945" r="16638" t="0"/>
          <a:stretch/>
        </p:blipFill>
        <p:spPr>
          <a:xfrm>
            <a:off x="4724452" y="3429000"/>
            <a:ext cx="4070351" cy="30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 rotWithShape="1">
          <a:blip r:embed="rId4">
            <a:alphaModFix/>
          </a:blip>
          <a:srcRect b="0" l="6508" r="8414" t="10658"/>
          <a:stretch/>
        </p:blipFill>
        <p:spPr>
          <a:xfrm>
            <a:off x="5219800" y="143575"/>
            <a:ext cx="29660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/>
        </p:nvSpPr>
        <p:spPr>
          <a:xfrm>
            <a:off x="0" y="0"/>
            <a:ext cx="6284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6504" r="8692" t="10626"/>
          <a:stretch/>
        </p:blipFill>
        <p:spPr>
          <a:xfrm>
            <a:off x="6166500" y="591250"/>
            <a:ext cx="2966000" cy="312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 rotWithShape="1">
          <a:blip r:embed="rId4">
            <a:alphaModFix/>
          </a:blip>
          <a:srcRect b="0" l="6508" r="8414" t="10658"/>
          <a:stretch/>
        </p:blipFill>
        <p:spPr>
          <a:xfrm>
            <a:off x="3200500" y="591250"/>
            <a:ext cx="29660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 rotWithShape="1">
          <a:blip r:embed="rId5">
            <a:alphaModFix/>
          </a:blip>
          <a:srcRect b="0" l="0" r="8491" t="9950"/>
          <a:stretch/>
        </p:blipFill>
        <p:spPr>
          <a:xfrm>
            <a:off x="3525" y="591250"/>
            <a:ext cx="3120775" cy="307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/>
          <p:cNvPicPr preferRelativeResize="0"/>
          <p:nvPr/>
        </p:nvPicPr>
        <p:blipFill rotWithShape="1">
          <a:blip r:embed="rId6">
            <a:alphaModFix/>
          </a:blip>
          <a:srcRect b="0" l="0" r="9165" t="11142"/>
          <a:stretch/>
        </p:blipFill>
        <p:spPr>
          <a:xfrm>
            <a:off x="2912938" y="3662350"/>
            <a:ext cx="3318125" cy="324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/>
        </p:nvSpPr>
        <p:spPr>
          <a:xfrm>
            <a:off x="0" y="0"/>
            <a:ext cx="95343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Переобучение и валидационная выборка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1" name="Google Shape;221;p25"/>
          <p:cNvPicPr preferRelativeResize="0"/>
          <p:nvPr/>
        </p:nvPicPr>
        <p:blipFill rotWithShape="1">
          <a:blip r:embed="rId3">
            <a:alphaModFix/>
          </a:blip>
          <a:srcRect b="0" l="0" r="8332" t="10386"/>
          <a:stretch/>
        </p:blipFill>
        <p:spPr>
          <a:xfrm>
            <a:off x="0" y="596550"/>
            <a:ext cx="3182470" cy="311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 rotWithShape="1">
          <a:blip r:embed="rId4">
            <a:alphaModFix/>
          </a:blip>
          <a:srcRect b="0" l="6439" r="7242" t="9901"/>
          <a:stretch/>
        </p:blipFill>
        <p:spPr>
          <a:xfrm>
            <a:off x="3191000" y="596550"/>
            <a:ext cx="3057300" cy="31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 rotWithShape="1">
          <a:blip r:embed="rId5">
            <a:alphaModFix/>
          </a:blip>
          <a:srcRect b="0" l="6255" r="8746" t="10841"/>
          <a:stretch/>
        </p:blipFill>
        <p:spPr>
          <a:xfrm>
            <a:off x="6166500" y="649575"/>
            <a:ext cx="2966000" cy="311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6">
            <a:alphaModFix/>
          </a:blip>
          <a:srcRect b="0" l="0" r="0" t="10698"/>
          <a:stretch/>
        </p:blipFill>
        <p:spPr>
          <a:xfrm>
            <a:off x="2886275" y="3707575"/>
            <a:ext cx="3664989" cy="31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362250" y="980945"/>
            <a:ext cx="2644200" cy="9639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Подготовка данных</a:t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3348524" y="985745"/>
            <a:ext cx="2552400" cy="96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Обучение модели</a:t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6273586" y="980933"/>
            <a:ext cx="2420700" cy="963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Измерение качества</a:t>
            </a:r>
            <a:endParaRPr/>
          </a:p>
        </p:txBody>
      </p:sp>
      <p:cxnSp>
        <p:nvCxnSpPr>
          <p:cNvPr id="232" name="Google Shape;232;p26"/>
          <p:cNvCxnSpPr/>
          <p:nvPr/>
        </p:nvCxnSpPr>
        <p:spPr>
          <a:xfrm>
            <a:off x="3006268" y="1468317"/>
            <a:ext cx="352800" cy="9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6"/>
          <p:cNvCxnSpPr>
            <a:stCxn id="230" idx="3"/>
          </p:cNvCxnSpPr>
          <p:nvPr/>
        </p:nvCxnSpPr>
        <p:spPr>
          <a:xfrm>
            <a:off x="5900924" y="1467695"/>
            <a:ext cx="392400" cy="96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6"/>
          <p:cNvSpPr txBox="1"/>
          <p:nvPr/>
        </p:nvSpPr>
        <p:spPr>
          <a:xfrm>
            <a:off x="0" y="0"/>
            <a:ext cx="6284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Р</a:t>
            </a: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егрессия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 rotWithShape="1">
          <a:blip r:embed="rId3">
            <a:alphaModFix/>
          </a:blip>
          <a:srcRect b="0" l="0" r="0" t="10698"/>
          <a:stretch/>
        </p:blipFill>
        <p:spPr>
          <a:xfrm>
            <a:off x="-11375" y="2356450"/>
            <a:ext cx="3446651" cy="3000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 rotWithShape="1">
          <a:blip r:embed="rId4">
            <a:alphaModFix/>
          </a:blip>
          <a:srcRect b="0" l="6508" r="8414" t="10658"/>
          <a:stretch/>
        </p:blipFill>
        <p:spPr>
          <a:xfrm>
            <a:off x="3165200" y="2356450"/>
            <a:ext cx="2966000" cy="31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 rotWithShape="1">
          <a:blip r:embed="rId5">
            <a:alphaModFix/>
          </a:blip>
          <a:srcRect b="0" l="6439" r="7242" t="9901"/>
          <a:stretch/>
        </p:blipFill>
        <p:spPr>
          <a:xfrm>
            <a:off x="6086600" y="2272950"/>
            <a:ext cx="3057300" cy="3190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/>
        </p:nvSpPr>
        <p:spPr>
          <a:xfrm>
            <a:off x="0" y="0"/>
            <a:ext cx="8305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Классификация</a:t>
            </a:r>
            <a:endParaRPr/>
          </a:p>
        </p:txBody>
      </p:sp>
      <p:sp>
        <p:nvSpPr>
          <p:cNvPr id="243" name="Google Shape;243;p27"/>
          <p:cNvSpPr txBox="1"/>
          <p:nvPr/>
        </p:nvSpPr>
        <p:spPr>
          <a:xfrm>
            <a:off x="88800" y="1766233"/>
            <a:ext cx="4883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Объекты классификации: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изображения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лица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тексты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голоса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транзакции</a:t>
            </a:r>
            <a:endParaRPr sz="1800"/>
          </a:p>
          <a:p>
            <a:pPr indent="0" lvl="0" marL="457200" marR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25" y="-238492"/>
            <a:ext cx="4883400" cy="4459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425" y="3998550"/>
            <a:ext cx="2282235" cy="2439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3666" y="4028317"/>
            <a:ext cx="3423233" cy="2439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/>
        </p:nvSpPr>
        <p:spPr>
          <a:xfrm>
            <a:off x="0" y="0"/>
            <a:ext cx="41352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Классификация</a:t>
            </a:r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 b="0" l="0" r="7518" t="0"/>
          <a:stretch/>
        </p:blipFill>
        <p:spPr>
          <a:xfrm>
            <a:off x="-175400" y="2195000"/>
            <a:ext cx="3340651" cy="376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/>
          <p:nvPr/>
        </p:nvSpPr>
        <p:spPr>
          <a:xfrm>
            <a:off x="362250" y="1082545"/>
            <a:ext cx="2644200" cy="9639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Подготовка данных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3348524" y="1087345"/>
            <a:ext cx="2552400" cy="96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Обучение модели</a:t>
            </a:r>
            <a:endParaRPr/>
          </a:p>
        </p:txBody>
      </p:sp>
      <p:sp>
        <p:nvSpPr>
          <p:cNvPr id="255" name="Google Shape;255;p28"/>
          <p:cNvSpPr/>
          <p:nvPr/>
        </p:nvSpPr>
        <p:spPr>
          <a:xfrm>
            <a:off x="6273586" y="1082533"/>
            <a:ext cx="2420700" cy="963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Измерение качества</a:t>
            </a:r>
            <a:endParaRPr/>
          </a:p>
        </p:txBody>
      </p:sp>
      <p:cxnSp>
        <p:nvCxnSpPr>
          <p:cNvPr id="256" name="Google Shape;256;p28"/>
          <p:cNvCxnSpPr/>
          <p:nvPr/>
        </p:nvCxnSpPr>
        <p:spPr>
          <a:xfrm>
            <a:off x="3006268" y="1569917"/>
            <a:ext cx="352800" cy="9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8"/>
          <p:cNvCxnSpPr>
            <a:stCxn id="254" idx="3"/>
          </p:cNvCxnSpPr>
          <p:nvPr/>
        </p:nvCxnSpPr>
        <p:spPr>
          <a:xfrm>
            <a:off x="5900924" y="1569295"/>
            <a:ext cx="392400" cy="96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8" name="Google Shape;258;p28"/>
          <p:cNvPicPr preferRelativeResize="0"/>
          <p:nvPr/>
        </p:nvPicPr>
        <p:blipFill rotWithShape="1">
          <a:blip r:embed="rId4">
            <a:alphaModFix/>
          </a:blip>
          <a:srcRect b="0" l="11676" r="0" t="0"/>
          <a:stretch/>
        </p:blipFill>
        <p:spPr>
          <a:xfrm>
            <a:off x="3155575" y="2195000"/>
            <a:ext cx="3205274" cy="38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 rotWithShape="1">
          <a:blip r:embed="rId4">
            <a:alphaModFix amt="33000"/>
          </a:blip>
          <a:srcRect b="0" l="11676" r="0" t="0"/>
          <a:stretch/>
        </p:blipFill>
        <p:spPr>
          <a:xfrm>
            <a:off x="6127375" y="2195000"/>
            <a:ext cx="3205274" cy="376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/>
          <p:nvPr/>
        </p:nvSpPr>
        <p:spPr>
          <a:xfrm>
            <a:off x="7898963" y="4509050"/>
            <a:ext cx="166200" cy="166200"/>
          </a:xfrm>
          <a:prstGeom prst="ellipse">
            <a:avLst/>
          </a:prstGeom>
          <a:solidFill>
            <a:srgbClr val="00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/>
          <p:nvPr/>
        </p:nvSpPr>
        <p:spPr>
          <a:xfrm rot="10794251">
            <a:off x="7950862" y="3813706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/>
          <p:nvPr/>
        </p:nvSpPr>
        <p:spPr>
          <a:xfrm>
            <a:off x="2065513" y="4509050"/>
            <a:ext cx="166200" cy="166200"/>
          </a:xfrm>
          <a:prstGeom prst="ellipse">
            <a:avLst/>
          </a:prstGeom>
          <a:solidFill>
            <a:srgbClr val="00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/>
          <p:cNvSpPr/>
          <p:nvPr/>
        </p:nvSpPr>
        <p:spPr>
          <a:xfrm rot="10794251">
            <a:off x="2058912" y="3871981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1A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/>
          <p:nvPr/>
        </p:nvSpPr>
        <p:spPr>
          <a:xfrm>
            <a:off x="0" y="0"/>
            <a:ext cx="66759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Контроль качества классификации</a:t>
            </a:r>
            <a:endParaRPr/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3">
            <a:alphaModFix/>
          </a:blip>
          <a:srcRect b="-2553" l="-1543" r="7417" t="0"/>
          <a:stretch/>
        </p:blipFill>
        <p:spPr>
          <a:xfrm>
            <a:off x="302350" y="2559500"/>
            <a:ext cx="4193449" cy="443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9"/>
          <p:cNvPicPr preferRelativeResize="0"/>
          <p:nvPr/>
        </p:nvPicPr>
        <p:blipFill rotWithShape="1">
          <a:blip r:embed="rId4">
            <a:alphaModFix amt="54000"/>
          </a:blip>
          <a:srcRect b="0" l="12273" r="0" t="0"/>
          <a:stretch/>
        </p:blipFill>
        <p:spPr>
          <a:xfrm>
            <a:off x="4720375" y="2491775"/>
            <a:ext cx="4024125" cy="45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/>
          <p:nvPr/>
        </p:nvSpPr>
        <p:spPr>
          <a:xfrm>
            <a:off x="7109413" y="5073250"/>
            <a:ext cx="166200" cy="166200"/>
          </a:xfrm>
          <a:prstGeom prst="ellipse">
            <a:avLst/>
          </a:prstGeom>
          <a:solidFill>
            <a:srgbClr val="00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/>
          <p:nvPr/>
        </p:nvSpPr>
        <p:spPr>
          <a:xfrm rot="10794251">
            <a:off x="5861650" y="4087344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1A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"/>
          <p:cNvSpPr/>
          <p:nvPr/>
        </p:nvSpPr>
        <p:spPr>
          <a:xfrm rot="10794251">
            <a:off x="5667275" y="5165956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1A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/>
          <p:nvPr/>
        </p:nvSpPr>
        <p:spPr>
          <a:xfrm rot="10794251">
            <a:off x="5895875" y="5242156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1A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9"/>
          <p:cNvSpPr/>
          <p:nvPr/>
        </p:nvSpPr>
        <p:spPr>
          <a:xfrm rot="10794251">
            <a:off x="5945250" y="5484556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1A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/>
          <p:nvPr/>
        </p:nvSpPr>
        <p:spPr>
          <a:xfrm rot="10794251">
            <a:off x="7102812" y="3996631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1A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9"/>
          <p:cNvSpPr/>
          <p:nvPr/>
        </p:nvSpPr>
        <p:spPr>
          <a:xfrm rot="10794251">
            <a:off x="7007812" y="4253556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1A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/>
          <p:nvPr/>
        </p:nvSpPr>
        <p:spPr>
          <a:xfrm rot="10794251">
            <a:off x="7225787" y="4336656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1A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9"/>
          <p:cNvSpPr/>
          <p:nvPr/>
        </p:nvSpPr>
        <p:spPr>
          <a:xfrm>
            <a:off x="2531002" y="1021652"/>
            <a:ext cx="1825500" cy="1080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Подготовка данных</a:t>
            </a:r>
            <a:endParaRPr sz="2000"/>
          </a:p>
        </p:txBody>
      </p:sp>
      <p:sp>
        <p:nvSpPr>
          <p:cNvPr id="280" name="Google Shape;280;p29"/>
          <p:cNvSpPr/>
          <p:nvPr/>
        </p:nvSpPr>
        <p:spPr>
          <a:xfrm>
            <a:off x="4800587" y="985750"/>
            <a:ext cx="1825500" cy="1152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Обучение модели</a:t>
            </a:r>
            <a:endParaRPr sz="2000"/>
          </a:p>
        </p:txBody>
      </p:sp>
      <p:sp>
        <p:nvSpPr>
          <p:cNvPr id="281" name="Google Shape;281;p29"/>
          <p:cNvSpPr/>
          <p:nvPr/>
        </p:nvSpPr>
        <p:spPr>
          <a:xfrm>
            <a:off x="7074725" y="985750"/>
            <a:ext cx="1928400" cy="1152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Измерение качества</a:t>
            </a:r>
            <a:endParaRPr sz="2000"/>
          </a:p>
        </p:txBody>
      </p:sp>
      <p:cxnSp>
        <p:nvCxnSpPr>
          <p:cNvPr id="282" name="Google Shape;282;p29"/>
          <p:cNvCxnSpPr>
            <a:stCxn id="279" idx="3"/>
            <a:endCxn id="280" idx="1"/>
          </p:cNvCxnSpPr>
          <p:nvPr/>
        </p:nvCxnSpPr>
        <p:spPr>
          <a:xfrm>
            <a:off x="4356502" y="1561802"/>
            <a:ext cx="4440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9"/>
          <p:cNvCxnSpPr>
            <a:stCxn id="280" idx="3"/>
            <a:endCxn id="281" idx="1"/>
          </p:cNvCxnSpPr>
          <p:nvPr/>
        </p:nvCxnSpPr>
        <p:spPr>
          <a:xfrm>
            <a:off x="6626087" y="1561750"/>
            <a:ext cx="4485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9"/>
          <p:cNvSpPr/>
          <p:nvPr/>
        </p:nvSpPr>
        <p:spPr>
          <a:xfrm>
            <a:off x="153925" y="1021652"/>
            <a:ext cx="1825500" cy="1080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Постановка задачи</a:t>
            </a:r>
            <a:endParaRPr sz="2000"/>
          </a:p>
        </p:txBody>
      </p:sp>
      <p:cxnSp>
        <p:nvCxnSpPr>
          <p:cNvPr id="285" name="Google Shape;285;p29"/>
          <p:cNvCxnSpPr>
            <a:stCxn id="284" idx="3"/>
            <a:endCxn id="279" idx="1"/>
          </p:cNvCxnSpPr>
          <p:nvPr/>
        </p:nvCxnSpPr>
        <p:spPr>
          <a:xfrm>
            <a:off x="1979425" y="1561802"/>
            <a:ext cx="5517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6" name="Google Shape;286;p29"/>
          <p:cNvCxnSpPr>
            <a:stCxn id="281" idx="2"/>
            <a:endCxn id="280" idx="2"/>
          </p:cNvCxnSpPr>
          <p:nvPr/>
        </p:nvCxnSpPr>
        <p:spPr>
          <a:xfrm rot="5400000">
            <a:off x="6875825" y="975250"/>
            <a:ext cx="600" cy="2325600"/>
          </a:xfrm>
          <a:prstGeom prst="bentConnector3">
            <a:avLst>
              <a:gd fmla="val 442041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29"/>
          <p:cNvCxnSpPr>
            <a:stCxn id="281" idx="2"/>
            <a:endCxn id="279" idx="2"/>
          </p:cNvCxnSpPr>
          <p:nvPr/>
        </p:nvCxnSpPr>
        <p:spPr>
          <a:xfrm flipH="1" rot="5400000">
            <a:off x="5723525" y="-177650"/>
            <a:ext cx="35700" cy="4595100"/>
          </a:xfrm>
          <a:prstGeom prst="bentConnector3">
            <a:avLst>
              <a:gd fmla="val -141372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29"/>
          <p:cNvCxnSpPr>
            <a:stCxn id="281" idx="2"/>
            <a:endCxn id="284" idx="2"/>
          </p:cNvCxnSpPr>
          <p:nvPr/>
        </p:nvCxnSpPr>
        <p:spPr>
          <a:xfrm flipH="1" rot="5400000">
            <a:off x="4534925" y="-1366250"/>
            <a:ext cx="35700" cy="6972300"/>
          </a:xfrm>
          <a:prstGeom prst="bentConnector3">
            <a:avLst>
              <a:gd fmla="val -200322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/>
        </p:nvSpPr>
        <p:spPr>
          <a:xfrm>
            <a:off x="0" y="0"/>
            <a:ext cx="41352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Классификация</a:t>
            </a:r>
            <a:endParaRPr/>
          </a:p>
        </p:txBody>
      </p:sp>
      <p:sp>
        <p:nvSpPr>
          <p:cNvPr id="294" name="Google Shape;294;p30"/>
          <p:cNvSpPr/>
          <p:nvPr/>
        </p:nvSpPr>
        <p:spPr>
          <a:xfrm>
            <a:off x="362250" y="1082549"/>
            <a:ext cx="2644200" cy="8076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Подготовка данных</a:t>
            </a:r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3348524" y="1087345"/>
            <a:ext cx="2552400" cy="96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Обучение модели</a:t>
            </a:r>
            <a:endParaRPr/>
          </a:p>
        </p:txBody>
      </p:sp>
      <p:sp>
        <p:nvSpPr>
          <p:cNvPr id="296" name="Google Shape;296;p30"/>
          <p:cNvSpPr/>
          <p:nvPr/>
        </p:nvSpPr>
        <p:spPr>
          <a:xfrm>
            <a:off x="6273575" y="1082527"/>
            <a:ext cx="2420700" cy="8076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Измерение качества</a:t>
            </a:r>
            <a:endParaRPr/>
          </a:p>
        </p:txBody>
      </p:sp>
      <p:cxnSp>
        <p:nvCxnSpPr>
          <p:cNvPr id="297" name="Google Shape;297;p30"/>
          <p:cNvCxnSpPr/>
          <p:nvPr/>
        </p:nvCxnSpPr>
        <p:spPr>
          <a:xfrm>
            <a:off x="3006268" y="1569917"/>
            <a:ext cx="352800" cy="9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8" name="Google Shape;298;p30"/>
          <p:cNvCxnSpPr>
            <a:stCxn id="295" idx="3"/>
          </p:cNvCxnSpPr>
          <p:nvPr/>
        </p:nvCxnSpPr>
        <p:spPr>
          <a:xfrm>
            <a:off x="5900924" y="1569295"/>
            <a:ext cx="392400" cy="96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50" y="2362925"/>
            <a:ext cx="1131907" cy="12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451" y="3730350"/>
            <a:ext cx="2361051" cy="168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5">
            <a:alphaModFix/>
          </a:blip>
          <a:srcRect b="45106" l="34318" r="0" t="0"/>
          <a:stretch/>
        </p:blipFill>
        <p:spPr>
          <a:xfrm>
            <a:off x="1671225" y="2325498"/>
            <a:ext cx="1186376" cy="1284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 rotWithShape="1">
          <a:blip r:embed="rId6">
            <a:alphaModFix/>
          </a:blip>
          <a:srcRect b="0" l="11676" r="0" t="0"/>
          <a:stretch/>
        </p:blipFill>
        <p:spPr>
          <a:xfrm>
            <a:off x="3155575" y="1890200"/>
            <a:ext cx="3205274" cy="38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6">
            <a:alphaModFix amt="33000"/>
          </a:blip>
          <a:srcRect b="0" l="11676" r="0" t="8700"/>
          <a:stretch/>
        </p:blipFill>
        <p:spPr>
          <a:xfrm>
            <a:off x="6127375" y="2217325"/>
            <a:ext cx="3205274" cy="343384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/>
          <p:nvPr/>
        </p:nvSpPr>
        <p:spPr>
          <a:xfrm rot="10794251">
            <a:off x="7950862" y="3508906"/>
            <a:ext cx="179400" cy="165900"/>
          </a:xfrm>
          <a:prstGeom prst="triangle">
            <a:avLst>
              <a:gd fmla="val 50000" name="adj"/>
            </a:avLst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7898963" y="4204250"/>
            <a:ext cx="166200" cy="166200"/>
          </a:xfrm>
          <a:prstGeom prst="ellipse">
            <a:avLst/>
          </a:prstGeom>
          <a:solidFill>
            <a:srgbClr val="00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/>
          <p:nvPr/>
        </p:nvSpPr>
        <p:spPr>
          <a:xfrm>
            <a:off x="0" y="0"/>
            <a:ext cx="41352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Ошибки сбора данных</a:t>
            </a:r>
            <a:endParaRPr/>
          </a:p>
        </p:txBody>
      </p:sp>
      <p:pic>
        <p:nvPicPr>
          <p:cNvPr id="311" name="Google Shape;3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00" y="1325150"/>
            <a:ext cx="8575274" cy="428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075" y="966475"/>
            <a:ext cx="5430075" cy="54301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145150" y="3273883"/>
            <a:ext cx="15903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Крутые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алгоритмы</a:t>
            </a:r>
            <a:endParaRPr b="1" sz="1800"/>
          </a:p>
        </p:txBody>
      </p:sp>
      <p:sp>
        <p:nvSpPr>
          <p:cNvPr id="79" name="Google Shape;79;p14"/>
          <p:cNvSpPr txBox="1"/>
          <p:nvPr/>
        </p:nvSpPr>
        <p:spPr>
          <a:xfrm>
            <a:off x="7212500" y="3223375"/>
            <a:ext cx="2536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Топовый м</a:t>
            </a:r>
            <a:r>
              <a:rPr b="1" lang="en-GB" sz="1800"/>
              <a:t>атан</a:t>
            </a:r>
            <a:endParaRPr b="1" sz="1800"/>
          </a:p>
        </p:txBody>
      </p:sp>
      <p:cxnSp>
        <p:nvCxnSpPr>
          <p:cNvPr id="80" name="Google Shape;80;p14"/>
          <p:cNvCxnSpPr/>
          <p:nvPr/>
        </p:nvCxnSpPr>
        <p:spPr>
          <a:xfrm>
            <a:off x="1594800" y="3864838"/>
            <a:ext cx="1829400" cy="1236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1" name="Google Shape;81;p14"/>
          <p:cNvCxnSpPr>
            <a:stCxn id="79" idx="1"/>
          </p:cNvCxnSpPr>
          <p:nvPr/>
        </p:nvCxnSpPr>
        <p:spPr>
          <a:xfrm flipH="1">
            <a:off x="5850800" y="3518425"/>
            <a:ext cx="1361700" cy="1603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4"/>
          <p:cNvSpPr txBox="1"/>
          <p:nvPr/>
        </p:nvSpPr>
        <p:spPr>
          <a:xfrm>
            <a:off x="0" y="0"/>
            <a:ext cx="7697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ML - это алгоритмы и матан?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5625" y="1242950"/>
            <a:ext cx="2536500" cy="1881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150" y="1041000"/>
            <a:ext cx="1590300" cy="1818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8275" y="4491500"/>
            <a:ext cx="1885725" cy="113758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6904425" y="273800"/>
            <a:ext cx="22902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Data Scientist</a:t>
            </a:r>
            <a:endParaRPr b="1" sz="1800"/>
          </a:p>
        </p:txBody>
      </p:sp>
      <p:cxnSp>
        <p:nvCxnSpPr>
          <p:cNvPr id="87" name="Google Shape;87;p14"/>
          <p:cNvCxnSpPr>
            <a:stCxn id="86" idx="1"/>
          </p:cNvCxnSpPr>
          <p:nvPr/>
        </p:nvCxnSpPr>
        <p:spPr>
          <a:xfrm flipH="1">
            <a:off x="6046125" y="568850"/>
            <a:ext cx="858300" cy="810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8" name="Google Shape;88;p14"/>
          <p:cNvPicPr preferRelativeResize="0"/>
          <p:nvPr/>
        </p:nvPicPr>
        <p:blipFill>
          <a:blip r:embed="rId7">
            <a:alphaModFix amt="52000"/>
          </a:blip>
          <a:stretch>
            <a:fillRect/>
          </a:stretch>
        </p:blipFill>
        <p:spPr>
          <a:xfrm>
            <a:off x="188645" y="4415299"/>
            <a:ext cx="1558269" cy="131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/>
          <p:nvPr/>
        </p:nvSpPr>
        <p:spPr>
          <a:xfrm>
            <a:off x="0" y="0"/>
            <a:ext cx="6284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Кластеризация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7" name="Google Shape;3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1300" y="301100"/>
            <a:ext cx="5184100" cy="51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2"/>
          <p:cNvSpPr txBox="1"/>
          <p:nvPr/>
        </p:nvSpPr>
        <p:spPr>
          <a:xfrm>
            <a:off x="174525" y="2194867"/>
            <a:ext cx="61635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Сегментация рынка 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Сжатие изображений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Анализ и разметка новых данных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Детекторы аномального поведения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3"/>
          <p:cNvSpPr txBox="1"/>
          <p:nvPr/>
        </p:nvSpPr>
        <p:spPr>
          <a:xfrm>
            <a:off x="0" y="0"/>
            <a:ext cx="6284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Кластеризация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4" name="Google Shape;324;p33"/>
          <p:cNvSpPr/>
          <p:nvPr/>
        </p:nvSpPr>
        <p:spPr>
          <a:xfrm>
            <a:off x="362250" y="980945"/>
            <a:ext cx="2644200" cy="9639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Подготовка данных</a:t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3348524" y="985745"/>
            <a:ext cx="2552400" cy="96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Обучение модели</a:t>
            </a:r>
            <a:endParaRPr/>
          </a:p>
        </p:txBody>
      </p:sp>
      <p:sp>
        <p:nvSpPr>
          <p:cNvPr id="326" name="Google Shape;326;p33"/>
          <p:cNvSpPr/>
          <p:nvPr/>
        </p:nvSpPr>
        <p:spPr>
          <a:xfrm>
            <a:off x="6273586" y="980933"/>
            <a:ext cx="2420700" cy="963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Измерение качества</a:t>
            </a:r>
            <a:endParaRPr/>
          </a:p>
        </p:txBody>
      </p:sp>
      <p:cxnSp>
        <p:nvCxnSpPr>
          <p:cNvPr id="327" name="Google Shape;327;p33"/>
          <p:cNvCxnSpPr/>
          <p:nvPr/>
        </p:nvCxnSpPr>
        <p:spPr>
          <a:xfrm>
            <a:off x="3006268" y="1468317"/>
            <a:ext cx="352800" cy="9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33"/>
          <p:cNvCxnSpPr>
            <a:stCxn id="325" idx="3"/>
          </p:cNvCxnSpPr>
          <p:nvPr/>
        </p:nvCxnSpPr>
        <p:spPr>
          <a:xfrm>
            <a:off x="5900924" y="1467695"/>
            <a:ext cx="392400" cy="96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9" name="Google Shape;329;p33"/>
          <p:cNvPicPr preferRelativeResize="0"/>
          <p:nvPr/>
        </p:nvPicPr>
        <p:blipFill rotWithShape="1">
          <a:blip r:embed="rId3">
            <a:alphaModFix/>
          </a:blip>
          <a:srcRect b="14974" l="11836" r="5334" t="10967"/>
          <a:stretch/>
        </p:blipFill>
        <p:spPr>
          <a:xfrm>
            <a:off x="643897" y="2145825"/>
            <a:ext cx="2281902" cy="20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3"/>
          <p:cNvPicPr preferRelativeResize="0"/>
          <p:nvPr/>
        </p:nvPicPr>
        <p:blipFill rotWithShape="1">
          <a:blip r:embed="rId4">
            <a:alphaModFix/>
          </a:blip>
          <a:srcRect b="14714" l="11841" r="5928" t="11750"/>
          <a:stretch/>
        </p:blipFill>
        <p:spPr>
          <a:xfrm>
            <a:off x="3511475" y="2145825"/>
            <a:ext cx="2238025" cy="199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5">
            <a:alphaModFix/>
          </a:blip>
          <a:srcRect b="17806" l="7138" r="53272" t="13601"/>
          <a:stretch/>
        </p:blipFill>
        <p:spPr>
          <a:xfrm>
            <a:off x="6487575" y="2604900"/>
            <a:ext cx="1878350" cy="16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899" y="4257925"/>
            <a:ext cx="7370850" cy="2393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/>
          <p:nvPr/>
        </p:nvSpPr>
        <p:spPr>
          <a:xfrm>
            <a:off x="6661138" y="2010388"/>
            <a:ext cx="2552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A/B тесты</a:t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4"/>
          <p:cNvPicPr preferRelativeResize="0"/>
          <p:nvPr/>
        </p:nvPicPr>
        <p:blipFill rotWithShape="1">
          <a:blip r:embed="rId3">
            <a:alphaModFix/>
          </a:blip>
          <a:srcRect b="1874" l="0" r="0" t="0"/>
          <a:stretch/>
        </p:blipFill>
        <p:spPr>
          <a:xfrm>
            <a:off x="2136601" y="124775"/>
            <a:ext cx="9785298" cy="67332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4"/>
          <p:cNvSpPr txBox="1"/>
          <p:nvPr/>
        </p:nvSpPr>
        <p:spPr>
          <a:xfrm>
            <a:off x="0" y="0"/>
            <a:ext cx="6284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Понижение размерности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34"/>
          <p:cNvSpPr txBox="1"/>
          <p:nvPr/>
        </p:nvSpPr>
        <p:spPr>
          <a:xfrm>
            <a:off x="224875" y="3026550"/>
            <a:ext cx="61635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Рекомендательные системы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Красивые визуализации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Определение тем документов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/>
              <a:t>Поиск похожих документов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64848"/>
              </a:buClr>
              <a:buSzPts val="1800"/>
              <a:buFont typeface="Merriweather"/>
              <a:buChar char="●"/>
            </a:pPr>
            <a:r>
              <a:rPr lang="en-GB" sz="1800">
                <a:solidFill>
                  <a:schemeClr val="dk1"/>
                </a:solidFill>
              </a:rPr>
              <a:t>Поиск похожих изображений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5"/>
          <p:cNvSpPr/>
          <p:nvPr/>
        </p:nvSpPr>
        <p:spPr>
          <a:xfrm>
            <a:off x="362250" y="980945"/>
            <a:ext cx="2644200" cy="9639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Подготовка данных</a:t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3348524" y="985745"/>
            <a:ext cx="2552400" cy="963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Обучение модели</a:t>
            </a:r>
            <a:endParaRPr/>
          </a:p>
        </p:txBody>
      </p:sp>
      <p:sp>
        <p:nvSpPr>
          <p:cNvPr id="347" name="Google Shape;347;p35"/>
          <p:cNvSpPr/>
          <p:nvPr/>
        </p:nvSpPr>
        <p:spPr>
          <a:xfrm>
            <a:off x="6273586" y="980933"/>
            <a:ext cx="2420700" cy="9639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Измерение качества</a:t>
            </a:r>
            <a:endParaRPr/>
          </a:p>
        </p:txBody>
      </p:sp>
      <p:cxnSp>
        <p:nvCxnSpPr>
          <p:cNvPr id="348" name="Google Shape;348;p35"/>
          <p:cNvCxnSpPr/>
          <p:nvPr/>
        </p:nvCxnSpPr>
        <p:spPr>
          <a:xfrm>
            <a:off x="3006268" y="1468317"/>
            <a:ext cx="352800" cy="9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35"/>
          <p:cNvCxnSpPr>
            <a:stCxn id="346" idx="3"/>
          </p:cNvCxnSpPr>
          <p:nvPr/>
        </p:nvCxnSpPr>
        <p:spPr>
          <a:xfrm>
            <a:off x="5900924" y="1467695"/>
            <a:ext cx="392400" cy="96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35"/>
          <p:cNvSpPr txBox="1"/>
          <p:nvPr/>
        </p:nvSpPr>
        <p:spPr>
          <a:xfrm>
            <a:off x="-11125" y="0"/>
            <a:ext cx="6284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Понижение размерности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51" name="Google Shape;351;p35"/>
          <p:cNvPicPr preferRelativeResize="0"/>
          <p:nvPr/>
        </p:nvPicPr>
        <p:blipFill rotWithShape="1">
          <a:blip r:embed="rId3">
            <a:alphaModFix/>
          </a:blip>
          <a:srcRect b="16276" l="0" r="0" t="26331"/>
          <a:stretch/>
        </p:blipFill>
        <p:spPr>
          <a:xfrm>
            <a:off x="358350" y="1981175"/>
            <a:ext cx="8532749" cy="204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00" y="4301788"/>
            <a:ext cx="3065071" cy="214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5"/>
          <p:cNvSpPr txBox="1"/>
          <p:nvPr/>
        </p:nvSpPr>
        <p:spPr>
          <a:xfrm>
            <a:off x="1064650" y="5470175"/>
            <a:ext cx="3528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?</a:t>
            </a:r>
            <a:endParaRPr sz="1800"/>
          </a:p>
        </p:txBody>
      </p:sp>
      <p:pic>
        <p:nvPicPr>
          <p:cNvPr id="354" name="Google Shape;35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5725" y="5059725"/>
            <a:ext cx="2473425" cy="17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/>
          <p:nvPr/>
        </p:nvSpPr>
        <p:spPr>
          <a:xfrm>
            <a:off x="8057675" y="6383050"/>
            <a:ext cx="482400" cy="51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 txBox="1"/>
          <p:nvPr/>
        </p:nvSpPr>
        <p:spPr>
          <a:xfrm>
            <a:off x="6828775" y="5795725"/>
            <a:ext cx="3924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0000"/>
                </a:solidFill>
              </a:rPr>
              <a:t>3</a:t>
            </a:r>
            <a:endParaRPr sz="2400">
              <a:solidFill>
                <a:srgbClr val="FF0000"/>
              </a:solidFill>
            </a:endParaRPr>
          </a:p>
        </p:txBody>
      </p:sp>
      <p:sp>
        <p:nvSpPr>
          <p:cNvPr id="357" name="Google Shape;357;p35"/>
          <p:cNvSpPr txBox="1"/>
          <p:nvPr/>
        </p:nvSpPr>
        <p:spPr>
          <a:xfrm flipH="1">
            <a:off x="8057675" y="6255600"/>
            <a:ext cx="306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6AA84F"/>
                </a:solidFill>
              </a:rPr>
              <a:t>5</a:t>
            </a:r>
            <a:endParaRPr sz="2400">
              <a:solidFill>
                <a:srgbClr val="6AA84F"/>
              </a:solidFill>
            </a:endParaRPr>
          </a:p>
        </p:txBody>
      </p:sp>
      <p:pic>
        <p:nvPicPr>
          <p:cNvPr id="358" name="Google Shape;358;p35"/>
          <p:cNvPicPr preferRelativeResize="0"/>
          <p:nvPr/>
        </p:nvPicPr>
        <p:blipFill rotWithShape="1">
          <a:blip r:embed="rId5">
            <a:alphaModFix/>
          </a:blip>
          <a:srcRect b="29837" l="19441" r="20850" t="21851"/>
          <a:stretch/>
        </p:blipFill>
        <p:spPr>
          <a:xfrm>
            <a:off x="3482725" y="5297100"/>
            <a:ext cx="1184175" cy="103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4572950" y="5470175"/>
            <a:ext cx="785425" cy="78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5"/>
          <p:cNvSpPr txBox="1"/>
          <p:nvPr/>
        </p:nvSpPr>
        <p:spPr>
          <a:xfrm>
            <a:off x="6207713" y="4416713"/>
            <a:ext cx="25524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A/B тесты</a:t>
            </a:r>
            <a:endParaRPr sz="2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6"/>
          <p:cNvSpPr txBox="1"/>
          <p:nvPr/>
        </p:nvSpPr>
        <p:spPr>
          <a:xfrm>
            <a:off x="0" y="0"/>
            <a:ext cx="3550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Пайплайн задачи</a:t>
            </a: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3668929" y="652925"/>
            <a:ext cx="1580400" cy="6051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Разбиение на train/val</a:t>
            </a: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5496633" y="652525"/>
            <a:ext cx="1525500" cy="6051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Обучение модели</a:t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7324222" y="652918"/>
            <a:ext cx="1447200" cy="6051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Измерение качества</a:t>
            </a:r>
            <a:endParaRPr/>
          </a:p>
        </p:txBody>
      </p:sp>
      <p:cxnSp>
        <p:nvCxnSpPr>
          <p:cNvPr id="369" name="Google Shape;369;p36"/>
          <p:cNvCxnSpPr>
            <a:stCxn id="366" idx="3"/>
            <a:endCxn id="367" idx="1"/>
          </p:cNvCxnSpPr>
          <p:nvPr/>
        </p:nvCxnSpPr>
        <p:spPr>
          <a:xfrm flipH="1" rot="10800000">
            <a:off x="5249329" y="955175"/>
            <a:ext cx="247200" cy="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0" name="Google Shape;370;p36"/>
          <p:cNvCxnSpPr>
            <a:stCxn id="367" idx="3"/>
            <a:endCxn id="368" idx="1"/>
          </p:cNvCxnSpPr>
          <p:nvPr/>
        </p:nvCxnSpPr>
        <p:spPr>
          <a:xfrm>
            <a:off x="7022133" y="955075"/>
            <a:ext cx="302100" cy="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36"/>
          <p:cNvSpPr/>
          <p:nvPr/>
        </p:nvSpPr>
        <p:spPr>
          <a:xfrm>
            <a:off x="181725" y="652933"/>
            <a:ext cx="1409100" cy="605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Постановка задачи</a:t>
            </a:r>
            <a:endParaRPr/>
          </a:p>
        </p:txBody>
      </p:sp>
      <p:cxnSp>
        <p:nvCxnSpPr>
          <p:cNvPr id="372" name="Google Shape;372;p36"/>
          <p:cNvCxnSpPr/>
          <p:nvPr/>
        </p:nvCxnSpPr>
        <p:spPr>
          <a:xfrm>
            <a:off x="3421629" y="955125"/>
            <a:ext cx="244200" cy="9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36"/>
          <p:cNvSpPr/>
          <p:nvPr/>
        </p:nvSpPr>
        <p:spPr>
          <a:xfrm>
            <a:off x="1841217" y="652925"/>
            <a:ext cx="1580400" cy="6051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Препроцессинг данных</a:t>
            </a:r>
            <a:endParaRPr/>
          </a:p>
        </p:txBody>
      </p:sp>
      <p:cxnSp>
        <p:nvCxnSpPr>
          <p:cNvPr id="374" name="Google Shape;374;p36"/>
          <p:cNvCxnSpPr/>
          <p:nvPr/>
        </p:nvCxnSpPr>
        <p:spPr>
          <a:xfrm>
            <a:off x="1602717" y="954725"/>
            <a:ext cx="244200" cy="9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p36"/>
          <p:cNvCxnSpPr>
            <a:stCxn id="368" idx="2"/>
            <a:endCxn id="367" idx="2"/>
          </p:cNvCxnSpPr>
          <p:nvPr/>
        </p:nvCxnSpPr>
        <p:spPr>
          <a:xfrm rot="5400000">
            <a:off x="7153372" y="364168"/>
            <a:ext cx="600" cy="1788300"/>
          </a:xfrm>
          <a:prstGeom prst="bentConnector3">
            <a:avLst>
              <a:gd fmla="val 317727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p36"/>
          <p:cNvCxnSpPr>
            <a:endCxn id="366" idx="2"/>
          </p:cNvCxnSpPr>
          <p:nvPr/>
        </p:nvCxnSpPr>
        <p:spPr>
          <a:xfrm flipH="1">
            <a:off x="4459129" y="1257125"/>
            <a:ext cx="3588600" cy="900"/>
          </a:xfrm>
          <a:prstGeom prst="bentConnector4">
            <a:avLst>
              <a:gd fmla="val -56" name="adj1"/>
              <a:gd fmla="val 41933365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36"/>
          <p:cNvCxnSpPr>
            <a:stCxn id="368" idx="2"/>
            <a:endCxn id="373" idx="2"/>
          </p:cNvCxnSpPr>
          <p:nvPr/>
        </p:nvCxnSpPr>
        <p:spPr>
          <a:xfrm rot="5400000">
            <a:off x="5339272" y="-1449932"/>
            <a:ext cx="600" cy="5416500"/>
          </a:xfrm>
          <a:prstGeom prst="bentConnector3">
            <a:avLst>
              <a:gd fmla="val 8681446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8" name="Google Shape;378;p36"/>
          <p:cNvCxnSpPr>
            <a:stCxn id="368" idx="2"/>
            <a:endCxn id="371" idx="2"/>
          </p:cNvCxnSpPr>
          <p:nvPr/>
        </p:nvCxnSpPr>
        <p:spPr>
          <a:xfrm rot="5400000">
            <a:off x="4466722" y="-2322482"/>
            <a:ext cx="600" cy="7161600"/>
          </a:xfrm>
          <a:prstGeom prst="bentConnector3">
            <a:avLst>
              <a:gd fmla="val 12121446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9" name="Google Shape;379;p36"/>
          <p:cNvSpPr/>
          <p:nvPr/>
        </p:nvSpPr>
        <p:spPr>
          <a:xfrm>
            <a:off x="44950" y="3279050"/>
            <a:ext cx="1037700" cy="605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Постановка задачи</a:t>
            </a:r>
            <a:endParaRPr/>
          </a:p>
        </p:txBody>
      </p:sp>
      <p:cxnSp>
        <p:nvCxnSpPr>
          <p:cNvPr id="380" name="Google Shape;380;p36"/>
          <p:cNvCxnSpPr/>
          <p:nvPr/>
        </p:nvCxnSpPr>
        <p:spPr>
          <a:xfrm>
            <a:off x="1090742" y="3580950"/>
            <a:ext cx="244200" cy="9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36"/>
          <p:cNvSpPr txBox="1"/>
          <p:nvPr/>
        </p:nvSpPr>
        <p:spPr>
          <a:xfrm>
            <a:off x="790425" y="2571750"/>
            <a:ext cx="6142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Затраты времени на этапы:</a:t>
            </a:r>
            <a:endParaRPr sz="1800"/>
          </a:p>
        </p:txBody>
      </p:sp>
      <p:cxnSp>
        <p:nvCxnSpPr>
          <p:cNvPr id="382" name="Google Shape;382;p36"/>
          <p:cNvCxnSpPr>
            <a:endCxn id="383" idx="1"/>
          </p:cNvCxnSpPr>
          <p:nvPr/>
        </p:nvCxnSpPr>
        <p:spPr>
          <a:xfrm flipH="1" rot="10800000">
            <a:off x="5023200" y="5268550"/>
            <a:ext cx="247200" cy="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36"/>
          <p:cNvSpPr/>
          <p:nvPr/>
        </p:nvSpPr>
        <p:spPr>
          <a:xfrm>
            <a:off x="44950" y="4965750"/>
            <a:ext cx="2741400" cy="605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Постановка задачи</a:t>
            </a:r>
            <a:endParaRPr/>
          </a:p>
        </p:txBody>
      </p:sp>
      <p:sp>
        <p:nvSpPr>
          <p:cNvPr id="385" name="Google Shape;385;p36"/>
          <p:cNvSpPr/>
          <p:nvPr/>
        </p:nvSpPr>
        <p:spPr>
          <a:xfrm>
            <a:off x="3046175" y="4965750"/>
            <a:ext cx="1964400" cy="6051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Обработка данных</a:t>
            </a:r>
            <a:endParaRPr/>
          </a:p>
        </p:txBody>
      </p:sp>
      <p:cxnSp>
        <p:nvCxnSpPr>
          <p:cNvPr id="386" name="Google Shape;386;p36"/>
          <p:cNvCxnSpPr>
            <a:stCxn id="384" idx="3"/>
            <a:endCxn id="385" idx="1"/>
          </p:cNvCxnSpPr>
          <p:nvPr/>
        </p:nvCxnSpPr>
        <p:spPr>
          <a:xfrm>
            <a:off x="2786350" y="5268300"/>
            <a:ext cx="2598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7" name="Google Shape;387;p36"/>
          <p:cNvSpPr txBox="1"/>
          <p:nvPr/>
        </p:nvSpPr>
        <p:spPr>
          <a:xfrm>
            <a:off x="790425" y="4334650"/>
            <a:ext cx="6142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Вклад в качество результата</a:t>
            </a:r>
            <a:r>
              <a:rPr b="1" lang="en-GB" sz="1800">
                <a:solidFill>
                  <a:schemeClr val="dk1"/>
                </a:solidFill>
              </a:rPr>
              <a:t>:</a:t>
            </a:r>
            <a:endParaRPr sz="1800"/>
          </a:p>
        </p:txBody>
      </p:sp>
      <p:pic>
        <p:nvPicPr>
          <p:cNvPr id="388" name="Google Shape;388;p36"/>
          <p:cNvPicPr preferRelativeResize="0"/>
          <p:nvPr/>
        </p:nvPicPr>
        <p:blipFill rotWithShape="1">
          <a:blip r:embed="rId3">
            <a:alphaModFix/>
          </a:blip>
          <a:srcRect b="1593" l="2639" r="2743" t="53141"/>
          <a:stretch/>
        </p:blipFill>
        <p:spPr>
          <a:xfrm>
            <a:off x="-10900" y="2453650"/>
            <a:ext cx="6142501" cy="4628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6"/>
          <p:cNvPicPr preferRelativeResize="0"/>
          <p:nvPr/>
        </p:nvPicPr>
        <p:blipFill rotWithShape="1">
          <a:blip r:embed="rId3">
            <a:alphaModFix/>
          </a:blip>
          <a:srcRect b="19001" l="72709" r="2744" t="53142"/>
          <a:stretch/>
        </p:blipFill>
        <p:spPr>
          <a:xfrm>
            <a:off x="736475" y="2274143"/>
            <a:ext cx="598475" cy="218192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6"/>
          <p:cNvSpPr txBox="1"/>
          <p:nvPr/>
        </p:nvSpPr>
        <p:spPr>
          <a:xfrm>
            <a:off x="4735975" y="3908850"/>
            <a:ext cx="48354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ML - не серебряная пуля</a:t>
            </a:r>
            <a:endParaRPr b="1" sz="2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/>
        </p:nvSpPr>
        <p:spPr>
          <a:xfrm>
            <a:off x="0" y="0"/>
            <a:ext cx="3550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Пайплайн задачи</a:t>
            </a:r>
            <a:endParaRPr/>
          </a:p>
        </p:txBody>
      </p:sp>
      <p:sp>
        <p:nvSpPr>
          <p:cNvPr id="396" name="Google Shape;396;p37"/>
          <p:cNvSpPr/>
          <p:nvPr/>
        </p:nvSpPr>
        <p:spPr>
          <a:xfrm>
            <a:off x="3668929" y="652925"/>
            <a:ext cx="1580400" cy="6051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Разбиение на train/val</a:t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5496633" y="652525"/>
            <a:ext cx="1525500" cy="6051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Обучение модели</a:t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7324222" y="652918"/>
            <a:ext cx="1447200" cy="6051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Измерение качества</a:t>
            </a:r>
            <a:endParaRPr/>
          </a:p>
        </p:txBody>
      </p:sp>
      <p:cxnSp>
        <p:nvCxnSpPr>
          <p:cNvPr id="399" name="Google Shape;399;p37"/>
          <p:cNvCxnSpPr>
            <a:stCxn id="396" idx="3"/>
            <a:endCxn id="397" idx="1"/>
          </p:cNvCxnSpPr>
          <p:nvPr/>
        </p:nvCxnSpPr>
        <p:spPr>
          <a:xfrm flipH="1" rot="10800000">
            <a:off x="5249329" y="955175"/>
            <a:ext cx="247200" cy="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0" name="Google Shape;400;p37"/>
          <p:cNvCxnSpPr>
            <a:stCxn id="397" idx="3"/>
            <a:endCxn id="398" idx="1"/>
          </p:cNvCxnSpPr>
          <p:nvPr/>
        </p:nvCxnSpPr>
        <p:spPr>
          <a:xfrm>
            <a:off x="7022133" y="955075"/>
            <a:ext cx="302100" cy="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37"/>
          <p:cNvSpPr/>
          <p:nvPr/>
        </p:nvSpPr>
        <p:spPr>
          <a:xfrm>
            <a:off x="181725" y="652933"/>
            <a:ext cx="1409100" cy="605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Постановка задачи</a:t>
            </a:r>
            <a:endParaRPr/>
          </a:p>
        </p:txBody>
      </p:sp>
      <p:cxnSp>
        <p:nvCxnSpPr>
          <p:cNvPr id="402" name="Google Shape;402;p37"/>
          <p:cNvCxnSpPr/>
          <p:nvPr/>
        </p:nvCxnSpPr>
        <p:spPr>
          <a:xfrm>
            <a:off x="3421629" y="955125"/>
            <a:ext cx="244200" cy="9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37"/>
          <p:cNvSpPr/>
          <p:nvPr/>
        </p:nvSpPr>
        <p:spPr>
          <a:xfrm>
            <a:off x="1841217" y="652925"/>
            <a:ext cx="1580400" cy="6051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Препроцессинг данных</a:t>
            </a:r>
            <a:endParaRPr/>
          </a:p>
        </p:txBody>
      </p:sp>
      <p:cxnSp>
        <p:nvCxnSpPr>
          <p:cNvPr id="404" name="Google Shape;404;p37"/>
          <p:cNvCxnSpPr/>
          <p:nvPr/>
        </p:nvCxnSpPr>
        <p:spPr>
          <a:xfrm>
            <a:off x="1602717" y="954725"/>
            <a:ext cx="244200" cy="9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7"/>
          <p:cNvCxnSpPr>
            <a:stCxn id="398" idx="2"/>
            <a:endCxn id="397" idx="2"/>
          </p:cNvCxnSpPr>
          <p:nvPr/>
        </p:nvCxnSpPr>
        <p:spPr>
          <a:xfrm rot="5400000">
            <a:off x="7153372" y="364168"/>
            <a:ext cx="600" cy="1788300"/>
          </a:xfrm>
          <a:prstGeom prst="bentConnector3">
            <a:avLst>
              <a:gd fmla="val 3177279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7"/>
          <p:cNvCxnSpPr>
            <a:endCxn id="396" idx="2"/>
          </p:cNvCxnSpPr>
          <p:nvPr/>
        </p:nvCxnSpPr>
        <p:spPr>
          <a:xfrm flipH="1">
            <a:off x="4459129" y="1257125"/>
            <a:ext cx="3588600" cy="900"/>
          </a:xfrm>
          <a:prstGeom prst="bentConnector4">
            <a:avLst>
              <a:gd fmla="val -56" name="adj1"/>
              <a:gd fmla="val 58017744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7"/>
          <p:cNvCxnSpPr>
            <a:stCxn id="398" idx="2"/>
            <a:endCxn id="403" idx="2"/>
          </p:cNvCxnSpPr>
          <p:nvPr/>
        </p:nvCxnSpPr>
        <p:spPr>
          <a:xfrm rot="5400000">
            <a:off x="5339272" y="-1449932"/>
            <a:ext cx="600" cy="5416500"/>
          </a:xfrm>
          <a:prstGeom prst="bentConnector3">
            <a:avLst>
              <a:gd fmla="val 8681446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7"/>
          <p:cNvCxnSpPr>
            <a:stCxn id="398" idx="2"/>
            <a:endCxn id="401" idx="2"/>
          </p:cNvCxnSpPr>
          <p:nvPr/>
        </p:nvCxnSpPr>
        <p:spPr>
          <a:xfrm rot="5400000">
            <a:off x="4466722" y="-2322482"/>
            <a:ext cx="600" cy="7161600"/>
          </a:xfrm>
          <a:prstGeom prst="bentConnector3">
            <a:avLst>
              <a:gd fmla="val 12121446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7"/>
          <p:cNvSpPr/>
          <p:nvPr/>
        </p:nvSpPr>
        <p:spPr>
          <a:xfrm>
            <a:off x="6565800" y="3279300"/>
            <a:ext cx="1110600" cy="6051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Обучение модели</a:t>
            </a:r>
            <a:endParaRPr/>
          </a:p>
        </p:txBody>
      </p:sp>
      <p:sp>
        <p:nvSpPr>
          <p:cNvPr id="410" name="Google Shape;410;p37"/>
          <p:cNvSpPr/>
          <p:nvPr/>
        </p:nvSpPr>
        <p:spPr>
          <a:xfrm>
            <a:off x="7920150" y="3279050"/>
            <a:ext cx="1110600" cy="6051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Измерение качества</a:t>
            </a:r>
            <a:endParaRPr/>
          </a:p>
        </p:txBody>
      </p:sp>
      <p:cxnSp>
        <p:nvCxnSpPr>
          <p:cNvPr id="411" name="Google Shape;411;p37"/>
          <p:cNvCxnSpPr>
            <a:stCxn id="412" idx="3"/>
            <a:endCxn id="409" idx="1"/>
          </p:cNvCxnSpPr>
          <p:nvPr/>
        </p:nvCxnSpPr>
        <p:spPr>
          <a:xfrm flipH="1" rot="10800000">
            <a:off x="6318600" y="3581850"/>
            <a:ext cx="247200" cy="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37"/>
          <p:cNvCxnSpPr>
            <a:stCxn id="409" idx="3"/>
            <a:endCxn id="410" idx="1"/>
          </p:cNvCxnSpPr>
          <p:nvPr/>
        </p:nvCxnSpPr>
        <p:spPr>
          <a:xfrm flipH="1" rot="10800000">
            <a:off x="7676400" y="3581550"/>
            <a:ext cx="243900" cy="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37"/>
          <p:cNvSpPr/>
          <p:nvPr/>
        </p:nvSpPr>
        <p:spPr>
          <a:xfrm>
            <a:off x="44950" y="3279050"/>
            <a:ext cx="1037700" cy="605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Постановка задачи</a:t>
            </a:r>
            <a:endParaRPr/>
          </a:p>
        </p:txBody>
      </p:sp>
      <p:sp>
        <p:nvSpPr>
          <p:cNvPr id="415" name="Google Shape;415;p37"/>
          <p:cNvSpPr/>
          <p:nvPr/>
        </p:nvSpPr>
        <p:spPr>
          <a:xfrm>
            <a:off x="1334968" y="3279050"/>
            <a:ext cx="4983600" cy="6051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Обработка данных ~80%</a:t>
            </a:r>
            <a:endParaRPr/>
          </a:p>
        </p:txBody>
      </p:sp>
      <p:cxnSp>
        <p:nvCxnSpPr>
          <p:cNvPr id="416" name="Google Shape;416;p37"/>
          <p:cNvCxnSpPr/>
          <p:nvPr/>
        </p:nvCxnSpPr>
        <p:spPr>
          <a:xfrm>
            <a:off x="1090742" y="3580950"/>
            <a:ext cx="244200" cy="9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7" name="Google Shape;417;p37"/>
          <p:cNvSpPr txBox="1"/>
          <p:nvPr/>
        </p:nvSpPr>
        <p:spPr>
          <a:xfrm>
            <a:off x="790425" y="2571750"/>
            <a:ext cx="6142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Затраты времени на этапы:</a:t>
            </a:r>
            <a:endParaRPr sz="1800"/>
          </a:p>
        </p:txBody>
      </p:sp>
      <p:sp>
        <p:nvSpPr>
          <p:cNvPr id="418" name="Google Shape;418;p37"/>
          <p:cNvSpPr/>
          <p:nvPr/>
        </p:nvSpPr>
        <p:spPr>
          <a:xfrm>
            <a:off x="5270400" y="4966000"/>
            <a:ext cx="1110600" cy="6051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Обучение модели</a:t>
            </a:r>
            <a:endParaRPr/>
          </a:p>
        </p:txBody>
      </p:sp>
      <p:sp>
        <p:nvSpPr>
          <p:cNvPr id="419" name="Google Shape;419;p37"/>
          <p:cNvSpPr/>
          <p:nvPr/>
        </p:nvSpPr>
        <p:spPr>
          <a:xfrm>
            <a:off x="6640825" y="4965750"/>
            <a:ext cx="2390100" cy="6051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Измерение качества</a:t>
            </a:r>
            <a:endParaRPr/>
          </a:p>
        </p:txBody>
      </p:sp>
      <p:cxnSp>
        <p:nvCxnSpPr>
          <p:cNvPr id="420" name="Google Shape;420;p37"/>
          <p:cNvCxnSpPr>
            <a:endCxn id="418" idx="1"/>
          </p:cNvCxnSpPr>
          <p:nvPr/>
        </p:nvCxnSpPr>
        <p:spPr>
          <a:xfrm flipH="1" rot="10800000">
            <a:off x="5023200" y="5268550"/>
            <a:ext cx="247200" cy="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37"/>
          <p:cNvCxnSpPr>
            <a:stCxn id="418" idx="3"/>
            <a:endCxn id="419" idx="1"/>
          </p:cNvCxnSpPr>
          <p:nvPr/>
        </p:nvCxnSpPr>
        <p:spPr>
          <a:xfrm flipH="1" rot="10800000">
            <a:off x="6381000" y="5268250"/>
            <a:ext cx="259800" cy="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2" name="Google Shape;422;p37"/>
          <p:cNvSpPr/>
          <p:nvPr/>
        </p:nvSpPr>
        <p:spPr>
          <a:xfrm>
            <a:off x="44950" y="4965750"/>
            <a:ext cx="2741400" cy="605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Постановка задачи</a:t>
            </a: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046175" y="4965750"/>
            <a:ext cx="1964400" cy="6051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Обработка данных</a:t>
            </a:r>
            <a:endParaRPr/>
          </a:p>
        </p:txBody>
      </p:sp>
      <p:cxnSp>
        <p:nvCxnSpPr>
          <p:cNvPr id="424" name="Google Shape;424;p37"/>
          <p:cNvCxnSpPr>
            <a:stCxn id="422" idx="3"/>
            <a:endCxn id="423" idx="1"/>
          </p:cNvCxnSpPr>
          <p:nvPr/>
        </p:nvCxnSpPr>
        <p:spPr>
          <a:xfrm>
            <a:off x="2786350" y="5268300"/>
            <a:ext cx="2598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5" name="Google Shape;425;p37"/>
          <p:cNvSpPr txBox="1"/>
          <p:nvPr/>
        </p:nvSpPr>
        <p:spPr>
          <a:xfrm>
            <a:off x="790425" y="4334650"/>
            <a:ext cx="6142500" cy="5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</a:rPr>
              <a:t>Вклад в качество результата: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8"/>
          <p:cNvSpPr txBox="1"/>
          <p:nvPr/>
        </p:nvSpPr>
        <p:spPr>
          <a:xfrm>
            <a:off x="160125" y="88133"/>
            <a:ext cx="42282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Необходимые скилы</a:t>
            </a:r>
            <a:endParaRPr/>
          </a:p>
        </p:txBody>
      </p:sp>
      <p:sp>
        <p:nvSpPr>
          <p:cNvPr id="431" name="Google Shape;431;p38"/>
          <p:cNvSpPr/>
          <p:nvPr/>
        </p:nvSpPr>
        <p:spPr>
          <a:xfrm>
            <a:off x="3613850" y="754575"/>
            <a:ext cx="4168500" cy="4133100"/>
          </a:xfrm>
          <a:prstGeom prst="ellipse">
            <a:avLst/>
          </a:prstGeom>
          <a:solidFill>
            <a:srgbClr val="7CD970">
              <a:alpha val="53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8"/>
          <p:cNvSpPr/>
          <p:nvPr/>
        </p:nvSpPr>
        <p:spPr>
          <a:xfrm>
            <a:off x="2482475" y="2812000"/>
            <a:ext cx="3964500" cy="3943500"/>
          </a:xfrm>
          <a:prstGeom prst="ellipse">
            <a:avLst/>
          </a:prstGeom>
          <a:solidFill>
            <a:srgbClr val="7672DA">
              <a:alpha val="51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8"/>
          <p:cNvSpPr/>
          <p:nvPr/>
        </p:nvSpPr>
        <p:spPr>
          <a:xfrm>
            <a:off x="5163100" y="2869725"/>
            <a:ext cx="3964500" cy="3943500"/>
          </a:xfrm>
          <a:prstGeom prst="ellipse">
            <a:avLst/>
          </a:prstGeom>
          <a:solidFill>
            <a:srgbClr val="DC7474">
              <a:alpha val="51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8"/>
          <p:cNvSpPr txBox="1"/>
          <p:nvPr/>
        </p:nvSpPr>
        <p:spPr>
          <a:xfrm>
            <a:off x="4514589" y="1020544"/>
            <a:ext cx="2562900" cy="8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274E13"/>
                </a:solidFill>
              </a:rPr>
              <a:t>Постановка задачи</a:t>
            </a:r>
            <a:endParaRPr sz="2400">
              <a:solidFill>
                <a:srgbClr val="274E13"/>
              </a:solidFill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2928046" y="5616105"/>
            <a:ext cx="19464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73763"/>
                </a:solidFill>
              </a:rPr>
              <a:t>Разработка</a:t>
            </a:r>
            <a:endParaRPr sz="2400">
              <a:solidFill>
                <a:srgbClr val="073763"/>
              </a:solidFill>
            </a:endParaRPr>
          </a:p>
        </p:txBody>
      </p:sp>
      <p:sp>
        <p:nvSpPr>
          <p:cNvPr id="436" name="Google Shape;436;p38"/>
          <p:cNvSpPr txBox="1"/>
          <p:nvPr/>
        </p:nvSpPr>
        <p:spPr>
          <a:xfrm>
            <a:off x="6823454" y="5616105"/>
            <a:ext cx="19464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5B0F00"/>
                </a:solidFill>
              </a:rPr>
              <a:t>Математика</a:t>
            </a:r>
            <a:endParaRPr sz="2400">
              <a:solidFill>
                <a:srgbClr val="5B0F00"/>
              </a:solidFill>
            </a:endParaRPr>
          </a:p>
        </p:txBody>
      </p:sp>
      <p:cxnSp>
        <p:nvCxnSpPr>
          <p:cNvPr id="437" name="Google Shape;437;p38"/>
          <p:cNvCxnSpPr/>
          <p:nvPr/>
        </p:nvCxnSpPr>
        <p:spPr>
          <a:xfrm rot="10800000">
            <a:off x="5811922" y="2283921"/>
            <a:ext cx="24300" cy="19089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38"/>
          <p:cNvCxnSpPr>
            <a:endCxn id="439" idx="4"/>
          </p:cNvCxnSpPr>
          <p:nvPr/>
        </p:nvCxnSpPr>
        <p:spPr>
          <a:xfrm flipH="1" rot="10800000">
            <a:off x="4339061" y="4266304"/>
            <a:ext cx="1485000" cy="12456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40" name="Google Shape;440;p38"/>
          <p:cNvCxnSpPr>
            <a:stCxn id="439" idx="4"/>
          </p:cNvCxnSpPr>
          <p:nvPr/>
        </p:nvCxnSpPr>
        <p:spPr>
          <a:xfrm>
            <a:off x="5824061" y="4266304"/>
            <a:ext cx="1460400" cy="1164900"/>
          </a:xfrm>
          <a:prstGeom prst="straightConnector1">
            <a:avLst/>
          </a:prstGeom>
          <a:noFill/>
          <a:ln cap="flat" cmpd="sng" w="28575">
            <a:solidFill>
              <a:srgbClr val="351C7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9" name="Google Shape;439;p38"/>
          <p:cNvSpPr/>
          <p:nvPr/>
        </p:nvSpPr>
        <p:spPr>
          <a:xfrm>
            <a:off x="5766311" y="4097104"/>
            <a:ext cx="115500" cy="169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8"/>
          <p:cNvSpPr/>
          <p:nvPr/>
        </p:nvSpPr>
        <p:spPr>
          <a:xfrm>
            <a:off x="5729350" y="3563625"/>
            <a:ext cx="152100" cy="169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8"/>
          <p:cNvSpPr/>
          <p:nvPr/>
        </p:nvSpPr>
        <p:spPr>
          <a:xfrm>
            <a:off x="6186550" y="4478025"/>
            <a:ext cx="152100" cy="169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8"/>
          <p:cNvSpPr/>
          <p:nvPr/>
        </p:nvSpPr>
        <p:spPr>
          <a:xfrm>
            <a:off x="5348350" y="4478025"/>
            <a:ext cx="152100" cy="169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8"/>
          <p:cNvSpPr/>
          <p:nvPr/>
        </p:nvSpPr>
        <p:spPr>
          <a:xfrm>
            <a:off x="6719950" y="4935225"/>
            <a:ext cx="152100" cy="169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8"/>
          <p:cNvSpPr/>
          <p:nvPr/>
        </p:nvSpPr>
        <p:spPr>
          <a:xfrm>
            <a:off x="5729350" y="2877825"/>
            <a:ext cx="152100" cy="169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8"/>
          <p:cNvSpPr/>
          <p:nvPr/>
        </p:nvSpPr>
        <p:spPr>
          <a:xfrm>
            <a:off x="4814950" y="4935225"/>
            <a:ext cx="152100" cy="169200"/>
          </a:xfrm>
          <a:prstGeom prst="ellipse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8"/>
          <p:cNvSpPr/>
          <p:nvPr/>
        </p:nvSpPr>
        <p:spPr>
          <a:xfrm>
            <a:off x="4882025" y="3007950"/>
            <a:ext cx="1946400" cy="2020200"/>
          </a:xfrm>
          <a:prstGeom prst="triangle">
            <a:avLst>
              <a:gd fmla="val 48929" name="adj"/>
            </a:avLst>
          </a:prstGeom>
          <a:solidFill>
            <a:srgbClr val="FFD646">
              <a:alpha val="63129"/>
            </a:srgbClr>
          </a:solidFill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EFF80"/>
              </a:solidFill>
            </a:endParaRPr>
          </a:p>
        </p:txBody>
      </p:sp>
      <p:sp>
        <p:nvSpPr>
          <p:cNvPr id="448" name="Google Shape;448;p38"/>
          <p:cNvSpPr txBox="1"/>
          <p:nvPr/>
        </p:nvSpPr>
        <p:spPr>
          <a:xfrm>
            <a:off x="5881753" y="1923992"/>
            <a:ext cx="570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351C75"/>
                </a:solidFill>
              </a:rPr>
              <a:t>10</a:t>
            </a:r>
            <a:endParaRPr b="1" sz="2000">
              <a:solidFill>
                <a:srgbClr val="351C75"/>
              </a:solidFill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7271980" y="5008192"/>
            <a:ext cx="570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351C75"/>
                </a:solidFill>
              </a:rPr>
              <a:t>10</a:t>
            </a:r>
            <a:endParaRPr b="1" sz="2000">
              <a:solidFill>
                <a:srgbClr val="351C75"/>
              </a:solidFill>
            </a:endParaRPr>
          </a:p>
        </p:txBody>
      </p:sp>
      <p:sp>
        <p:nvSpPr>
          <p:cNvPr id="450" name="Google Shape;450;p38"/>
          <p:cNvSpPr txBox="1"/>
          <p:nvPr/>
        </p:nvSpPr>
        <p:spPr>
          <a:xfrm>
            <a:off x="3867887" y="4959013"/>
            <a:ext cx="570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351C75"/>
                </a:solidFill>
              </a:rPr>
              <a:t>10</a:t>
            </a:r>
            <a:endParaRPr b="1" sz="2000">
              <a:solidFill>
                <a:srgbClr val="351C75"/>
              </a:solidFill>
            </a:endParaRPr>
          </a:p>
        </p:txBody>
      </p:sp>
      <p:sp>
        <p:nvSpPr>
          <p:cNvPr id="451" name="Google Shape;451;p38"/>
          <p:cNvSpPr txBox="1"/>
          <p:nvPr/>
        </p:nvSpPr>
        <p:spPr>
          <a:xfrm>
            <a:off x="6767234" y="4552687"/>
            <a:ext cx="570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351C75"/>
                </a:solidFill>
              </a:rPr>
              <a:t>7</a:t>
            </a:r>
            <a:endParaRPr b="1" sz="2000">
              <a:solidFill>
                <a:srgbClr val="351C75"/>
              </a:solidFill>
            </a:endParaRPr>
          </a:p>
        </p:txBody>
      </p:sp>
      <p:sp>
        <p:nvSpPr>
          <p:cNvPr id="452" name="Google Shape;452;p38"/>
          <p:cNvSpPr txBox="1"/>
          <p:nvPr/>
        </p:nvSpPr>
        <p:spPr>
          <a:xfrm>
            <a:off x="5944149" y="2549269"/>
            <a:ext cx="570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351C75"/>
                </a:solidFill>
              </a:rPr>
              <a:t>7</a:t>
            </a:r>
            <a:endParaRPr b="1" sz="2000">
              <a:solidFill>
                <a:srgbClr val="351C75"/>
              </a:solidFill>
            </a:endParaRPr>
          </a:p>
        </p:txBody>
      </p:sp>
      <p:sp>
        <p:nvSpPr>
          <p:cNvPr id="453" name="Google Shape;453;p38"/>
          <p:cNvSpPr txBox="1"/>
          <p:nvPr/>
        </p:nvSpPr>
        <p:spPr>
          <a:xfrm>
            <a:off x="4592507" y="4552714"/>
            <a:ext cx="5706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351C75"/>
                </a:solidFill>
              </a:rPr>
              <a:t>7</a:t>
            </a:r>
            <a:endParaRPr b="1" sz="2000">
              <a:solidFill>
                <a:srgbClr val="351C75"/>
              </a:solidFill>
            </a:endParaRPr>
          </a:p>
        </p:txBody>
      </p:sp>
      <p:sp>
        <p:nvSpPr>
          <p:cNvPr id="454" name="Google Shape;454;p38"/>
          <p:cNvSpPr txBox="1"/>
          <p:nvPr/>
        </p:nvSpPr>
        <p:spPr>
          <a:xfrm>
            <a:off x="160125" y="2384100"/>
            <a:ext cx="52713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Ключевые</a:t>
            </a:r>
            <a:r>
              <a:rPr b="1" lang="en-GB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скилы:</a:t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aleway"/>
              <a:buChar char="-"/>
            </a:pPr>
            <a:r>
              <a:rPr b="1" lang="en-GB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Постановка задачи</a:t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aleway"/>
              <a:buChar char="-"/>
            </a:pPr>
            <a:r>
              <a:rPr b="1" lang="en-GB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Измерение качества</a:t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2000"/>
              <a:buFont typeface="Raleway"/>
              <a:buChar char="-"/>
            </a:pPr>
            <a:r>
              <a:rPr b="1" lang="en-GB" sz="20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Глубокое понимание алгоритмов</a:t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/>
          <p:nvPr>
            <p:ph idx="1" type="body"/>
          </p:nvPr>
        </p:nvSpPr>
        <p:spPr>
          <a:xfrm>
            <a:off x="442775" y="1548592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Введение в машинное обучение </a:t>
            </a:r>
            <a:r>
              <a:rPr lang="en-GB" sz="2400">
                <a:solidFill>
                  <a:srgbClr val="660099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✔️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Окружение, введение в Python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Библиотеки для Data Science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Линейная регрессия. Лекция 1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GB" sz="2400"/>
              <a:t>Линейная регрессия. Лекция 2</a:t>
            </a:r>
            <a:endParaRPr sz="2400"/>
          </a:p>
        </p:txBody>
      </p:sp>
      <p:sp>
        <p:nvSpPr>
          <p:cNvPr id="460" name="Google Shape;460;p39"/>
          <p:cNvSpPr txBox="1"/>
          <p:nvPr/>
        </p:nvSpPr>
        <p:spPr>
          <a:xfrm>
            <a:off x="0" y="0"/>
            <a:ext cx="35505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Содержание курса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/>
          <p:nvPr/>
        </p:nvSpPr>
        <p:spPr>
          <a:xfrm>
            <a:off x="844325" y="71400"/>
            <a:ext cx="3738900" cy="4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0"/>
          <p:cNvSpPr txBox="1"/>
          <p:nvPr/>
        </p:nvSpPr>
        <p:spPr>
          <a:xfrm>
            <a:off x="0" y="0"/>
            <a:ext cx="5028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 с подкреплением</a:t>
            </a:r>
            <a:endParaRPr/>
          </a:p>
        </p:txBody>
      </p:sp>
      <p:pic>
        <p:nvPicPr>
          <p:cNvPr id="467" name="Google Shape;4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9447" y="684783"/>
            <a:ext cx="5376375" cy="24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0"/>
          <p:cNvPicPr preferRelativeResize="0"/>
          <p:nvPr/>
        </p:nvPicPr>
        <p:blipFill rotWithShape="1">
          <a:blip r:embed="rId4">
            <a:alphaModFix/>
          </a:blip>
          <a:srcRect b="30623" l="0" r="0" t="0"/>
          <a:stretch/>
        </p:blipFill>
        <p:spPr>
          <a:xfrm>
            <a:off x="280151" y="3429000"/>
            <a:ext cx="8289025" cy="32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0300" y="684775"/>
            <a:ext cx="3963575" cy="26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/>
          <p:nvPr/>
        </p:nvSpPr>
        <p:spPr>
          <a:xfrm>
            <a:off x="0" y="0"/>
            <a:ext cx="5412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 с подкреплением</a:t>
            </a:r>
            <a:endParaRPr/>
          </a:p>
        </p:txBody>
      </p:sp>
      <p:pic>
        <p:nvPicPr>
          <p:cNvPr id="475" name="Google Shape;4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00" y="939875"/>
            <a:ext cx="8821325" cy="519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0" y="0"/>
            <a:ext cx="6284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Пайплайн решения задачи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2531002" y="1021652"/>
            <a:ext cx="1825500" cy="1080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Подготовка данных</a:t>
            </a:r>
            <a:endParaRPr sz="2000"/>
          </a:p>
        </p:txBody>
      </p:sp>
      <p:sp>
        <p:nvSpPr>
          <p:cNvPr id="95" name="Google Shape;95;p15"/>
          <p:cNvSpPr/>
          <p:nvPr/>
        </p:nvSpPr>
        <p:spPr>
          <a:xfrm>
            <a:off x="4800587" y="985750"/>
            <a:ext cx="1825500" cy="1152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Обучение модели</a:t>
            </a:r>
            <a:endParaRPr sz="2000"/>
          </a:p>
        </p:txBody>
      </p:sp>
      <p:sp>
        <p:nvSpPr>
          <p:cNvPr id="96" name="Google Shape;96;p15"/>
          <p:cNvSpPr/>
          <p:nvPr/>
        </p:nvSpPr>
        <p:spPr>
          <a:xfrm>
            <a:off x="7074725" y="985750"/>
            <a:ext cx="1928400" cy="1152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Измерение качества</a:t>
            </a:r>
            <a:endParaRPr sz="2000"/>
          </a:p>
        </p:txBody>
      </p:sp>
      <p:cxnSp>
        <p:nvCxnSpPr>
          <p:cNvPr id="97" name="Google Shape;97;p15"/>
          <p:cNvCxnSpPr>
            <a:stCxn id="94" idx="3"/>
            <a:endCxn id="95" idx="1"/>
          </p:cNvCxnSpPr>
          <p:nvPr/>
        </p:nvCxnSpPr>
        <p:spPr>
          <a:xfrm>
            <a:off x="4356502" y="1561802"/>
            <a:ext cx="4440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" name="Google Shape;98;p15"/>
          <p:cNvCxnSpPr>
            <a:stCxn id="95" idx="3"/>
            <a:endCxn id="96" idx="1"/>
          </p:cNvCxnSpPr>
          <p:nvPr/>
        </p:nvCxnSpPr>
        <p:spPr>
          <a:xfrm>
            <a:off x="6626087" y="1561750"/>
            <a:ext cx="4485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5"/>
          <p:cNvSpPr/>
          <p:nvPr/>
        </p:nvSpPr>
        <p:spPr>
          <a:xfrm>
            <a:off x="153925" y="1021652"/>
            <a:ext cx="1825500" cy="1080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Постановка задачи</a:t>
            </a:r>
            <a:endParaRPr sz="2000"/>
          </a:p>
        </p:txBody>
      </p:sp>
      <p:cxnSp>
        <p:nvCxnSpPr>
          <p:cNvPr id="100" name="Google Shape;100;p15"/>
          <p:cNvCxnSpPr>
            <a:stCxn id="99" idx="3"/>
            <a:endCxn id="94" idx="1"/>
          </p:cNvCxnSpPr>
          <p:nvPr/>
        </p:nvCxnSpPr>
        <p:spPr>
          <a:xfrm>
            <a:off x="1979425" y="1561802"/>
            <a:ext cx="5517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1" name="Google Shape;101;p15"/>
          <p:cNvSpPr txBox="1"/>
          <p:nvPr/>
        </p:nvSpPr>
        <p:spPr>
          <a:xfrm>
            <a:off x="6780125" y="5528575"/>
            <a:ext cx="25176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крутометр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19951" l="16201" r="13995" t="12210"/>
          <a:stretch/>
        </p:blipFill>
        <p:spPr>
          <a:xfrm>
            <a:off x="6139925" y="2450750"/>
            <a:ext cx="2906100" cy="290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 b="0" l="52500" r="0" t="13028"/>
          <a:stretch/>
        </p:blipFill>
        <p:spPr>
          <a:xfrm>
            <a:off x="2946275" y="2450750"/>
            <a:ext cx="3266025" cy="31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5">
            <a:alphaModFix/>
          </a:blip>
          <a:srcRect b="5653" l="16749" r="15791" t="5874"/>
          <a:stretch/>
        </p:blipFill>
        <p:spPr>
          <a:xfrm>
            <a:off x="0" y="2566400"/>
            <a:ext cx="3039006" cy="265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-95700" y="5576200"/>
            <a:ext cx="3752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«Это так не работает»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3197617" y="5098800"/>
            <a:ext cx="34239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подготовка  данных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 и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написание кода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/>
        </p:nvSpPr>
        <p:spPr>
          <a:xfrm>
            <a:off x="844325" y="71400"/>
            <a:ext cx="3738900" cy="4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"/>
          <p:cNvSpPr txBox="1"/>
          <p:nvPr/>
        </p:nvSpPr>
        <p:spPr>
          <a:xfrm>
            <a:off x="0" y="0"/>
            <a:ext cx="5028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 с подкреплением</a:t>
            </a:r>
            <a:endParaRPr/>
          </a:p>
        </p:txBody>
      </p:sp>
      <p:pic>
        <p:nvPicPr>
          <p:cNvPr id="482" name="Google Shape;4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00" y="909500"/>
            <a:ext cx="8823776" cy="48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/>
        </p:nvSpPr>
        <p:spPr>
          <a:xfrm>
            <a:off x="0" y="0"/>
            <a:ext cx="5412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 с подкреплением</a:t>
            </a:r>
            <a:endParaRPr/>
          </a:p>
        </p:txBody>
      </p:sp>
      <p:pic>
        <p:nvPicPr>
          <p:cNvPr id="488" name="Google Shape;4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50" y="911775"/>
            <a:ext cx="8795599" cy="489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/>
          <p:nvPr/>
        </p:nvSpPr>
        <p:spPr>
          <a:xfrm>
            <a:off x="0" y="0"/>
            <a:ext cx="5412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 с подкреплением</a:t>
            </a:r>
            <a:endParaRPr/>
          </a:p>
        </p:txBody>
      </p:sp>
      <p:pic>
        <p:nvPicPr>
          <p:cNvPr id="494" name="Google Shape;49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50" y="839100"/>
            <a:ext cx="8790626" cy="50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/>
        </p:nvSpPr>
        <p:spPr>
          <a:xfrm>
            <a:off x="0" y="0"/>
            <a:ext cx="5412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 с подкреплением</a:t>
            </a:r>
            <a:endParaRPr/>
          </a:p>
        </p:txBody>
      </p:sp>
      <p:pic>
        <p:nvPicPr>
          <p:cNvPr id="500" name="Google Shape;5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50" y="632092"/>
            <a:ext cx="7627399" cy="5822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/>
          <p:nvPr/>
        </p:nvSpPr>
        <p:spPr>
          <a:xfrm>
            <a:off x="0" y="0"/>
            <a:ext cx="5412000" cy="10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 с подкреплением</a:t>
            </a:r>
            <a:endParaRPr/>
          </a:p>
        </p:txBody>
      </p:sp>
      <p:pic>
        <p:nvPicPr>
          <p:cNvPr id="506" name="Google Shape;5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25" y="1004867"/>
            <a:ext cx="8845675" cy="4975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"/>
          <p:cNvSpPr txBox="1"/>
          <p:nvPr/>
        </p:nvSpPr>
        <p:spPr>
          <a:xfrm>
            <a:off x="844325" y="71400"/>
            <a:ext cx="3738900" cy="48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27175" y="230280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6000"/>
              <a:t>Спасибо!</a:t>
            </a:r>
            <a:endParaRPr sz="6000"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7025" y="-135150"/>
            <a:ext cx="10259900" cy="6993152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7"/>
          <p:cNvSpPr/>
          <p:nvPr/>
        </p:nvSpPr>
        <p:spPr>
          <a:xfrm rot="-991">
            <a:off x="3659225" y="3178164"/>
            <a:ext cx="2081400" cy="1137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r>
              <a:rPr lang="en-GB" sz="3000"/>
              <a:t>Спасибо!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0" y="0"/>
            <a:ext cx="88029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Распознавание лиц: постановка задачи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75" y="709425"/>
            <a:ext cx="4928290" cy="29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5526225" y="2221575"/>
            <a:ext cx="37200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Отказать в кредите коварному самозванцу</a:t>
            </a:r>
            <a:endParaRPr sz="2400"/>
          </a:p>
        </p:txBody>
      </p:sp>
      <p:sp>
        <p:nvSpPr>
          <p:cNvPr id="114" name="Google Shape;114;p16"/>
          <p:cNvSpPr txBox="1"/>
          <p:nvPr/>
        </p:nvSpPr>
        <p:spPr>
          <a:xfrm>
            <a:off x="6485200" y="1178616"/>
            <a:ext cx="12771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333333"/>
                </a:solidFill>
                <a:highlight>
                  <a:srgbClr val="FFFFFF"/>
                </a:highlight>
              </a:rPr>
              <a:t>❌</a:t>
            </a:r>
            <a:endParaRPr sz="4800"/>
          </a:p>
        </p:txBody>
      </p:sp>
      <p:sp>
        <p:nvSpPr>
          <p:cNvPr id="115" name="Google Shape;115;p16"/>
          <p:cNvSpPr txBox="1"/>
          <p:nvPr/>
        </p:nvSpPr>
        <p:spPr>
          <a:xfrm>
            <a:off x="6485200" y="4258100"/>
            <a:ext cx="10479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660099"/>
                </a:solidFill>
                <a:highlight>
                  <a:schemeClr val="lt1"/>
                </a:highlight>
                <a:uFill>
                  <a:noFill/>
                </a:uFill>
                <a:hlinkClick r:id="rId4"/>
              </a:rPr>
              <a:t>✔️</a:t>
            </a:r>
            <a:endParaRPr sz="4800"/>
          </a:p>
        </p:txBody>
      </p:sp>
      <p:sp>
        <p:nvSpPr>
          <p:cNvPr id="116" name="Google Shape;116;p16"/>
          <p:cNvSpPr txBox="1"/>
          <p:nvPr/>
        </p:nvSpPr>
        <p:spPr>
          <a:xfrm>
            <a:off x="5373825" y="5308250"/>
            <a:ext cx="41124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Узнать изменившего внешность преступника </a:t>
            </a:r>
            <a:endParaRPr sz="2400"/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5">
            <a:alphaModFix/>
          </a:blip>
          <a:srcRect b="0" l="3862" r="2836" t="0"/>
          <a:stretch/>
        </p:blipFill>
        <p:spPr>
          <a:xfrm>
            <a:off x="169375" y="3750175"/>
            <a:ext cx="4928300" cy="29645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6"/>
          <p:cNvCxnSpPr/>
          <p:nvPr/>
        </p:nvCxnSpPr>
        <p:spPr>
          <a:xfrm>
            <a:off x="85500" y="3718675"/>
            <a:ext cx="9030000" cy="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0" y="0"/>
            <a:ext cx="88029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Распознавание лиц: подготовка данных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145225" y="2221575"/>
            <a:ext cx="37200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Отказать в кредите коварному самозванцу</a:t>
            </a:r>
            <a:endParaRPr sz="2400"/>
          </a:p>
        </p:txBody>
      </p:sp>
      <p:sp>
        <p:nvSpPr>
          <p:cNvPr id="125" name="Google Shape;125;p17"/>
          <p:cNvSpPr txBox="1"/>
          <p:nvPr/>
        </p:nvSpPr>
        <p:spPr>
          <a:xfrm>
            <a:off x="6104200" y="1178616"/>
            <a:ext cx="12771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333333"/>
                </a:solidFill>
                <a:highlight>
                  <a:srgbClr val="FFFFFF"/>
                </a:highlight>
              </a:rPr>
              <a:t>❌</a:t>
            </a:r>
            <a:endParaRPr sz="4800"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100" y="538725"/>
            <a:ext cx="4120819" cy="312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 b="23704" l="0" r="3278" t="9257"/>
          <a:stretch/>
        </p:blipFill>
        <p:spPr>
          <a:xfrm>
            <a:off x="668700" y="3739500"/>
            <a:ext cx="7406799" cy="33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7"/>
          <p:cNvCxnSpPr/>
          <p:nvPr/>
        </p:nvCxnSpPr>
        <p:spPr>
          <a:xfrm>
            <a:off x="85500" y="3718675"/>
            <a:ext cx="9030000" cy="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0" y="0"/>
            <a:ext cx="88029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Распознавание лиц: подготовка данных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256600" y="3724700"/>
            <a:ext cx="10479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800">
                <a:solidFill>
                  <a:srgbClr val="660099"/>
                </a:solidFill>
                <a:highlight>
                  <a:schemeClr val="lt1"/>
                </a:highlight>
                <a:uFill>
                  <a:noFill/>
                </a:uFill>
                <a:hlinkClick r:id="rId3"/>
              </a:rPr>
              <a:t>✔️</a:t>
            </a:r>
            <a:endParaRPr sz="4800"/>
          </a:p>
        </p:txBody>
      </p:sp>
      <p:sp>
        <p:nvSpPr>
          <p:cNvPr id="135" name="Google Shape;135;p18"/>
          <p:cNvSpPr txBox="1"/>
          <p:nvPr/>
        </p:nvSpPr>
        <p:spPr>
          <a:xfrm>
            <a:off x="5297625" y="4774850"/>
            <a:ext cx="4112400" cy="16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Узнать изменившего внешность преступника </a:t>
            </a:r>
            <a:endParaRPr sz="2400"/>
          </a:p>
        </p:txBody>
      </p:sp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 b="50592" l="0" r="0" t="0"/>
          <a:stretch/>
        </p:blipFill>
        <p:spPr>
          <a:xfrm>
            <a:off x="304800" y="862950"/>
            <a:ext cx="6724644" cy="24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5">
            <a:alphaModFix/>
          </a:blip>
          <a:srcRect b="20019" l="4184" r="9534" t="0"/>
          <a:stretch/>
        </p:blipFill>
        <p:spPr>
          <a:xfrm>
            <a:off x="304800" y="3655325"/>
            <a:ext cx="4710750" cy="26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0" y="0"/>
            <a:ext cx="92121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Распознавание лиц: подготовка данных и обучение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806100"/>
            <a:ext cx="54483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0" l="0" r="34378" t="0"/>
          <a:stretch/>
        </p:blipFill>
        <p:spPr>
          <a:xfrm>
            <a:off x="337675" y="2941900"/>
            <a:ext cx="5448300" cy="345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467003" y="2621397"/>
            <a:ext cx="5771925" cy="214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5">
            <a:alphaModFix/>
          </a:blip>
          <a:srcRect b="-76747" l="35111" r="40795" t="110915"/>
          <a:stretch/>
        </p:blipFill>
        <p:spPr>
          <a:xfrm rot="5400000">
            <a:off x="6829550" y="853725"/>
            <a:ext cx="1390649" cy="140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19"/>
          <p:cNvCxnSpPr/>
          <p:nvPr/>
        </p:nvCxnSpPr>
        <p:spPr>
          <a:xfrm flipH="1" rot="10800000">
            <a:off x="7181975" y="1747075"/>
            <a:ext cx="304800" cy="9237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9"/>
          <p:cNvCxnSpPr/>
          <p:nvPr/>
        </p:nvCxnSpPr>
        <p:spPr>
          <a:xfrm flipH="1" rot="10800000">
            <a:off x="7286750" y="1756450"/>
            <a:ext cx="466800" cy="904800"/>
          </a:xfrm>
          <a:prstGeom prst="straightConnector1">
            <a:avLst/>
          </a:prstGeom>
          <a:noFill/>
          <a:ln cap="flat" cmpd="sng" w="19050">
            <a:solidFill>
              <a:srgbClr val="A4C2F4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0" l="41044" r="0" t="0"/>
          <a:stretch/>
        </p:blipFill>
        <p:spPr>
          <a:xfrm>
            <a:off x="5999739" y="3721525"/>
            <a:ext cx="3144272" cy="300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0"/>
          <p:cNvSpPr txBox="1"/>
          <p:nvPr/>
        </p:nvSpPr>
        <p:spPr>
          <a:xfrm>
            <a:off x="0" y="0"/>
            <a:ext cx="82263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Распознавание лиц: измерение качества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6865450" y="3063750"/>
            <a:ext cx="25176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dk1"/>
                </a:solidFill>
              </a:rPr>
              <a:t>крутометр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b="19951" l="16201" r="13995" t="12210"/>
          <a:stretch/>
        </p:blipFill>
        <p:spPr>
          <a:xfrm>
            <a:off x="6600217" y="642350"/>
            <a:ext cx="2331470" cy="233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/>
        </p:nvSpPr>
        <p:spPr>
          <a:xfrm>
            <a:off x="409450" y="756050"/>
            <a:ext cx="5662500" cy="51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chemeClr val="dk1"/>
                </a:solidFill>
              </a:rPr>
              <a:t>Крутость =</a:t>
            </a:r>
            <a:endParaRPr sz="4800">
              <a:solidFill>
                <a:schemeClr val="dk1"/>
              </a:solidFill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3600"/>
              <a:buChar char="+"/>
            </a:pPr>
            <a:r>
              <a:rPr lang="en-GB" sz="3600">
                <a:solidFill>
                  <a:srgbClr val="6AA84F"/>
                </a:solidFill>
              </a:rPr>
              <a:t>доход $ от продаж</a:t>
            </a:r>
            <a:endParaRPr sz="6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0000"/>
                </a:solidFill>
              </a:rPr>
              <a:t>- потери $ от взломов </a:t>
            </a:r>
            <a:endParaRPr sz="36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FF0000"/>
                </a:solidFill>
              </a:rPr>
              <a:t>- п</a:t>
            </a:r>
            <a:r>
              <a:rPr lang="en-GB" sz="3600">
                <a:solidFill>
                  <a:srgbClr val="FF0000"/>
                </a:solidFill>
              </a:rPr>
              <a:t>отери $ от нелогинов</a:t>
            </a:r>
            <a:r>
              <a:rPr lang="en-GB" sz="3600">
                <a:solidFill>
                  <a:schemeClr val="dk1"/>
                </a:solidFill>
              </a:rPr>
              <a:t>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1A1A1A"/>
              </a:solidFill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225" y="3429000"/>
            <a:ext cx="5420843" cy="361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/>
        </p:nvSpPr>
        <p:spPr>
          <a:xfrm>
            <a:off x="0" y="0"/>
            <a:ext cx="62847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Задачи машинного обучения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2531002" y="1021652"/>
            <a:ext cx="1825500" cy="10803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Подготовка данных</a:t>
            </a:r>
            <a:endParaRPr sz="2000"/>
          </a:p>
        </p:txBody>
      </p:sp>
      <p:sp>
        <p:nvSpPr>
          <p:cNvPr id="165" name="Google Shape;165;p21"/>
          <p:cNvSpPr/>
          <p:nvPr/>
        </p:nvSpPr>
        <p:spPr>
          <a:xfrm>
            <a:off x="4800587" y="985750"/>
            <a:ext cx="1825500" cy="11520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Обучение модели</a:t>
            </a:r>
            <a:endParaRPr sz="2000"/>
          </a:p>
        </p:txBody>
      </p:sp>
      <p:sp>
        <p:nvSpPr>
          <p:cNvPr id="166" name="Google Shape;166;p21"/>
          <p:cNvSpPr/>
          <p:nvPr/>
        </p:nvSpPr>
        <p:spPr>
          <a:xfrm>
            <a:off x="7074725" y="985750"/>
            <a:ext cx="1928400" cy="11520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Измерение качества</a:t>
            </a:r>
            <a:endParaRPr sz="2000"/>
          </a:p>
        </p:txBody>
      </p:sp>
      <p:cxnSp>
        <p:nvCxnSpPr>
          <p:cNvPr id="167" name="Google Shape;167;p21"/>
          <p:cNvCxnSpPr>
            <a:stCxn id="164" idx="3"/>
            <a:endCxn id="165" idx="1"/>
          </p:cNvCxnSpPr>
          <p:nvPr/>
        </p:nvCxnSpPr>
        <p:spPr>
          <a:xfrm>
            <a:off x="4356502" y="1561802"/>
            <a:ext cx="4440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1"/>
          <p:cNvCxnSpPr>
            <a:stCxn id="165" idx="3"/>
            <a:endCxn id="166" idx="1"/>
          </p:cNvCxnSpPr>
          <p:nvPr/>
        </p:nvCxnSpPr>
        <p:spPr>
          <a:xfrm>
            <a:off x="6626087" y="1561750"/>
            <a:ext cx="4485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p21"/>
          <p:cNvSpPr/>
          <p:nvPr/>
        </p:nvSpPr>
        <p:spPr>
          <a:xfrm>
            <a:off x="153925" y="1021652"/>
            <a:ext cx="1825500" cy="10803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A2C4C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Постановка задачи</a:t>
            </a:r>
            <a:endParaRPr sz="2000"/>
          </a:p>
        </p:txBody>
      </p:sp>
      <p:cxnSp>
        <p:nvCxnSpPr>
          <p:cNvPr id="170" name="Google Shape;170;p21"/>
          <p:cNvCxnSpPr>
            <a:stCxn id="169" idx="3"/>
            <a:endCxn id="164" idx="1"/>
          </p:cNvCxnSpPr>
          <p:nvPr/>
        </p:nvCxnSpPr>
        <p:spPr>
          <a:xfrm>
            <a:off x="1979425" y="1561802"/>
            <a:ext cx="551700" cy="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1"/>
          <p:cNvSpPr txBox="1"/>
          <p:nvPr/>
        </p:nvSpPr>
        <p:spPr>
          <a:xfrm>
            <a:off x="943100" y="3631975"/>
            <a:ext cx="9806100" cy="3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Предсказание цен квартир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Детекция мошенника по </a:t>
            </a:r>
            <a:r>
              <a:rPr lang="en-GB" sz="3000"/>
              <a:t>транзакциям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</a:pPr>
            <a:r>
              <a:rPr lang="en-GB" sz="3000">
                <a:solidFill>
                  <a:schemeClr val="dk1"/>
                </a:solidFill>
              </a:rPr>
              <a:t>Сегментация пользователей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Рекомендательная система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GB" sz="3000"/>
              <a:t>Игра в прятки</a:t>
            </a:r>
            <a:endParaRPr sz="3000"/>
          </a:p>
        </p:txBody>
      </p:sp>
      <p:cxnSp>
        <p:nvCxnSpPr>
          <p:cNvPr id="172" name="Google Shape;172;p21"/>
          <p:cNvCxnSpPr>
            <a:stCxn id="166" idx="2"/>
            <a:endCxn id="165" idx="2"/>
          </p:cNvCxnSpPr>
          <p:nvPr/>
        </p:nvCxnSpPr>
        <p:spPr>
          <a:xfrm rot="5400000">
            <a:off x="6875825" y="975250"/>
            <a:ext cx="600" cy="2325600"/>
          </a:xfrm>
          <a:prstGeom prst="bentConnector3">
            <a:avLst>
              <a:gd fmla="val 396875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21"/>
          <p:cNvCxnSpPr>
            <a:stCxn id="166" idx="2"/>
            <a:endCxn id="164" idx="2"/>
          </p:cNvCxnSpPr>
          <p:nvPr/>
        </p:nvCxnSpPr>
        <p:spPr>
          <a:xfrm flipH="1" rot="5400000">
            <a:off x="5723525" y="-177650"/>
            <a:ext cx="35700" cy="4595100"/>
          </a:xfrm>
          <a:prstGeom prst="bentConnector3">
            <a:avLst>
              <a:gd fmla="val -1395238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